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  <p:sldMasterId id="2147483660" r:id="rId3"/>
    <p:sldMasterId id="2147483680" r:id="rId4"/>
  </p:sldMasterIdLst>
  <p:notesMasterIdLst>
    <p:notesMasterId r:id="rId36"/>
  </p:notesMasterIdLst>
  <p:sldIdLst>
    <p:sldId id="265" r:id="rId5"/>
    <p:sldId id="273" r:id="rId6"/>
    <p:sldId id="266" r:id="rId7"/>
    <p:sldId id="275" r:id="rId8"/>
    <p:sldId id="274" r:id="rId9"/>
    <p:sldId id="276" r:id="rId10"/>
    <p:sldId id="277" r:id="rId11"/>
    <p:sldId id="296" r:id="rId12"/>
    <p:sldId id="278" r:id="rId13"/>
    <p:sldId id="291" r:id="rId14"/>
    <p:sldId id="29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2" r:id="rId24"/>
    <p:sldId id="289" r:id="rId25"/>
    <p:sldId id="293" r:id="rId26"/>
    <p:sldId id="295" r:id="rId27"/>
    <p:sldId id="297" r:id="rId28"/>
    <p:sldId id="279" r:id="rId29"/>
    <p:sldId id="267" r:id="rId30"/>
    <p:sldId id="268" r:id="rId31"/>
    <p:sldId id="271" r:id="rId32"/>
    <p:sldId id="272" r:id="rId33"/>
    <p:sldId id="269" r:id="rId34"/>
    <p:sldId id="270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 Light" panose="020B0600000101010101" charset="0"/>
      <p:regular r:id="rId41"/>
      <p:italic r:id="rId42"/>
    </p:embeddedFont>
    <p:embeddedFont>
      <p:font typeface="NANUMGOTHIC EXTRABOLD" panose="020B0600000101010101" charset="-127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NanumGothic" panose="020B0600000101010101" charset="-127"/>
      <p:regular r:id="rId46"/>
      <p:bold r:id="rId47"/>
    </p:embeddedFont>
    <p:embeddedFont>
      <p:font typeface="Open Sans" panose="020B0600000101010101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Theme" id="{9A4B4352-0B75-6648-B782-EE31C9B6AE2C}">
          <p14:sldIdLst>
            <p14:sldId id="265"/>
            <p14:sldId id="273"/>
            <p14:sldId id="266"/>
            <p14:sldId id="275"/>
            <p14:sldId id="274"/>
            <p14:sldId id="276"/>
            <p14:sldId id="277"/>
            <p14:sldId id="296"/>
            <p14:sldId id="278"/>
            <p14:sldId id="291"/>
            <p14:sldId id="29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2"/>
            <p14:sldId id="289"/>
            <p14:sldId id="293"/>
            <p14:sldId id="295"/>
            <p14:sldId id="297"/>
            <p14:sldId id="279"/>
          </p14:sldIdLst>
        </p14:section>
        <p14:section name="Blue Theme" id="{CE4F2BD6-B21C-5844-82E4-D645C6097382}">
          <p14:sldIdLst>
            <p14:sldId id="267"/>
            <p14:sldId id="268"/>
          </p14:sldIdLst>
        </p14:section>
        <p14:section name="Dark Theme" id="{D013FFD1-3962-A84E-BAE0-A18BADFF55FB}">
          <p14:sldIdLst>
            <p14:sldId id="271"/>
            <p14:sldId id="272"/>
          </p14:sldIdLst>
        </p14:section>
        <p14:section name="White Theme" id="{6E59621E-F2C4-1842-B418-8F11A4C4840E}">
          <p14:sldIdLst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548"/>
    <a:srgbClr val="1F1F1F"/>
    <a:srgbClr val="512BD4"/>
    <a:srgbClr val="B9AAE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59A00-3A56-40B3-A19C-FB8929FA14E5}" v="813" dt="2023-01-14T16:26:43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09"/>
    <p:restoredTop sz="58673" autoAdjust="0"/>
  </p:normalViewPr>
  <p:slideViewPr>
    <p:cSldViewPr snapToGrid="0">
      <p:cViewPr varScale="1">
        <p:scale>
          <a:sx n="67" d="100"/>
          <a:sy n="67" d="100"/>
        </p:scale>
        <p:origin x="26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준" userId="97f021906d17d0ed" providerId="LiveId" clId="{19F59A00-3A56-40B3-A19C-FB8929FA14E5}"/>
    <pc:docChg chg="undo custSel addSld modSld sldOrd">
      <pc:chgData name="이 상준" userId="97f021906d17d0ed" providerId="LiveId" clId="{19F59A00-3A56-40B3-A19C-FB8929FA14E5}" dt="2023-01-14T16:26:43.809" v="10165" actId="20577"/>
      <pc:docMkLst>
        <pc:docMk/>
      </pc:docMkLst>
      <pc:sldChg chg="modSp mod modNotesTx">
        <pc:chgData name="이 상준" userId="97f021906d17d0ed" providerId="LiveId" clId="{19F59A00-3A56-40B3-A19C-FB8929FA14E5}" dt="2023-01-14T12:14:23.039" v="3705" actId="20577"/>
        <pc:sldMkLst>
          <pc:docMk/>
          <pc:sldMk cId="448018491" sldId="265"/>
        </pc:sldMkLst>
        <pc:spChg chg="mod">
          <ac:chgData name="이 상준" userId="97f021906d17d0ed" providerId="LiveId" clId="{19F59A00-3A56-40B3-A19C-FB8929FA14E5}" dt="2023-01-14T05:50:15.664" v="66"/>
          <ac:spMkLst>
            <pc:docMk/>
            <pc:sldMk cId="448018491" sldId="265"/>
            <ac:spMk id="2" creationId="{256BB20A-49C9-FD36-2105-A386C3F9FA85}"/>
          </ac:spMkLst>
        </pc:spChg>
      </pc:sldChg>
      <pc:sldChg chg="addSp delSp modSp mod ord modNotesTx">
        <pc:chgData name="이 상준" userId="97f021906d17d0ed" providerId="LiveId" clId="{19F59A00-3A56-40B3-A19C-FB8929FA14E5}" dt="2023-01-14T14:35:05.287" v="4367" actId="20577"/>
        <pc:sldMkLst>
          <pc:docMk/>
          <pc:sldMk cId="2412401944" sldId="266"/>
        </pc:sldMkLst>
        <pc:spChg chg="add del mod">
          <ac:chgData name="이 상준" userId="97f021906d17d0ed" providerId="LiveId" clId="{19F59A00-3A56-40B3-A19C-FB8929FA14E5}" dt="2023-01-14T08:15:43.831" v="196" actId="20577"/>
          <ac:spMkLst>
            <pc:docMk/>
            <pc:sldMk cId="2412401944" sldId="266"/>
            <ac:spMk id="2" creationId="{A47833B4-E017-F4CB-B8AC-C0F2C3C1AF4F}"/>
          </ac:spMkLst>
        </pc:spChg>
        <pc:spChg chg="del mod">
          <ac:chgData name="이 상준" userId="97f021906d17d0ed" providerId="LiveId" clId="{19F59A00-3A56-40B3-A19C-FB8929FA14E5}" dt="2023-01-14T08:14:36.137" v="167" actId="478"/>
          <ac:spMkLst>
            <pc:docMk/>
            <pc:sldMk cId="2412401944" sldId="266"/>
            <ac:spMk id="3" creationId="{6680026F-5475-5DA0-6C60-D6F2FF126424}"/>
          </ac:spMkLst>
        </pc:spChg>
        <pc:spChg chg="add del mod">
          <ac:chgData name="이 상준" userId="97f021906d17d0ed" providerId="LiveId" clId="{19F59A00-3A56-40B3-A19C-FB8929FA14E5}" dt="2023-01-14T08:13:50.149" v="134" actId="478"/>
          <ac:spMkLst>
            <pc:docMk/>
            <pc:sldMk cId="2412401944" sldId="266"/>
            <ac:spMk id="5" creationId="{25662A61-9D02-4DEA-F88C-C04F3B8BF9CA}"/>
          </ac:spMkLst>
        </pc:spChg>
        <pc:spChg chg="add del mod">
          <ac:chgData name="이 상준" userId="97f021906d17d0ed" providerId="LiveId" clId="{19F59A00-3A56-40B3-A19C-FB8929FA14E5}" dt="2023-01-14T08:15:46.656" v="197" actId="478"/>
          <ac:spMkLst>
            <pc:docMk/>
            <pc:sldMk cId="2412401944" sldId="266"/>
            <ac:spMk id="6" creationId="{A139B25F-915B-A347-0D2E-735F1B753EAF}"/>
          </ac:spMkLst>
        </pc:spChg>
        <pc:spChg chg="add mod">
          <ac:chgData name="이 상준" userId="97f021906d17d0ed" providerId="LiveId" clId="{19F59A00-3A56-40B3-A19C-FB8929FA14E5}" dt="2023-01-14T12:07:28.068" v="3066" actId="1076"/>
          <ac:spMkLst>
            <pc:docMk/>
            <pc:sldMk cId="2412401944" sldId="266"/>
            <ac:spMk id="7" creationId="{5F4B6780-A780-6C17-E3D6-5B5112367AE3}"/>
          </ac:spMkLst>
        </pc:spChg>
      </pc:sldChg>
      <pc:sldChg chg="addSp delSp modSp add mod modNotesTx">
        <pc:chgData name="이 상준" userId="97f021906d17d0ed" providerId="LiveId" clId="{19F59A00-3A56-40B3-A19C-FB8929FA14E5}" dt="2023-01-14T16:23:18.183" v="10062" actId="20577"/>
        <pc:sldMkLst>
          <pc:docMk/>
          <pc:sldMk cId="17298857" sldId="273"/>
        </pc:sldMkLst>
        <pc:spChg chg="mod">
          <ac:chgData name="이 상준" userId="97f021906d17d0ed" providerId="LiveId" clId="{19F59A00-3A56-40B3-A19C-FB8929FA14E5}" dt="2023-01-14T08:19:11.588" v="256"/>
          <ac:spMkLst>
            <pc:docMk/>
            <pc:sldMk cId="17298857" sldId="273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08:36:20.061" v="504" actId="931"/>
          <ac:spMkLst>
            <pc:docMk/>
            <pc:sldMk cId="17298857" sldId="273"/>
            <ac:spMk id="3" creationId="{6680026F-5475-5DA0-6C60-D6F2FF126424}"/>
          </ac:spMkLst>
        </pc:spChg>
        <pc:spChg chg="add del mod">
          <ac:chgData name="이 상준" userId="97f021906d17d0ed" providerId="LiveId" clId="{19F59A00-3A56-40B3-A19C-FB8929FA14E5}" dt="2023-01-14T08:36:43.009" v="509" actId="478"/>
          <ac:spMkLst>
            <pc:docMk/>
            <pc:sldMk cId="17298857" sldId="273"/>
            <ac:spMk id="7" creationId="{2B19171C-A5A7-30A8-9F5E-2ED82D64F53A}"/>
          </ac:spMkLst>
        </pc:spChg>
        <pc:spChg chg="add del mod">
          <ac:chgData name="이 상준" userId="97f021906d17d0ed" providerId="LiveId" clId="{19F59A00-3A56-40B3-A19C-FB8929FA14E5}" dt="2023-01-14T08:38:47.703" v="522" actId="478"/>
          <ac:spMkLst>
            <pc:docMk/>
            <pc:sldMk cId="17298857" sldId="273"/>
            <ac:spMk id="10" creationId="{EE0C791A-73EE-0EDD-EACA-7F0C17E8A6E8}"/>
          </ac:spMkLst>
        </pc:spChg>
        <pc:spChg chg="add del mod">
          <ac:chgData name="이 상준" userId="97f021906d17d0ed" providerId="LiveId" clId="{19F59A00-3A56-40B3-A19C-FB8929FA14E5}" dt="2023-01-14T08:39:50.846" v="527" actId="478"/>
          <ac:spMkLst>
            <pc:docMk/>
            <pc:sldMk cId="17298857" sldId="273"/>
            <ac:spMk id="11" creationId="{68B1DF7D-A31B-8D2E-891F-9F6F6E2E9A67}"/>
          </ac:spMkLst>
        </pc:spChg>
        <pc:spChg chg="add mod">
          <ac:chgData name="이 상준" userId="97f021906d17d0ed" providerId="LiveId" clId="{19F59A00-3A56-40B3-A19C-FB8929FA14E5}" dt="2023-01-14T08:40:32.286" v="534" actId="1076"/>
          <ac:spMkLst>
            <pc:docMk/>
            <pc:sldMk cId="17298857" sldId="273"/>
            <ac:spMk id="12" creationId="{45C1ED3E-C3B5-4362-07C8-E91C92B024FF}"/>
          </ac:spMkLst>
        </pc:spChg>
        <pc:spChg chg="add mod">
          <ac:chgData name="이 상준" userId="97f021906d17d0ed" providerId="LiveId" clId="{19F59A00-3A56-40B3-A19C-FB8929FA14E5}" dt="2023-01-14T08:41:30.313" v="557" actId="1076"/>
          <ac:spMkLst>
            <pc:docMk/>
            <pc:sldMk cId="17298857" sldId="273"/>
            <ac:spMk id="13" creationId="{A2EFA368-DF97-B851-4285-30E959D120E0}"/>
          </ac:spMkLst>
        </pc:spChg>
        <pc:spChg chg="add del mod">
          <ac:chgData name="이 상준" userId="97f021906d17d0ed" providerId="LiveId" clId="{19F59A00-3A56-40B3-A19C-FB8929FA14E5}" dt="2023-01-14T08:49:26.205" v="724" actId="478"/>
          <ac:spMkLst>
            <pc:docMk/>
            <pc:sldMk cId="17298857" sldId="273"/>
            <ac:spMk id="14" creationId="{9915A483-E243-2B6F-3AAA-A228436B47F3}"/>
          </ac:spMkLst>
        </pc:spChg>
        <pc:spChg chg="add del mod">
          <ac:chgData name="이 상준" userId="97f021906d17d0ed" providerId="LiveId" clId="{19F59A00-3A56-40B3-A19C-FB8929FA14E5}" dt="2023-01-14T08:49:24.565" v="723" actId="478"/>
          <ac:spMkLst>
            <pc:docMk/>
            <pc:sldMk cId="17298857" sldId="273"/>
            <ac:spMk id="15" creationId="{10BD0A32-0252-16B7-563F-91B5FB9B33B3}"/>
          </ac:spMkLst>
        </pc:spChg>
        <pc:spChg chg="add del mod">
          <ac:chgData name="이 상준" userId="97f021906d17d0ed" providerId="LiveId" clId="{19F59A00-3A56-40B3-A19C-FB8929FA14E5}" dt="2023-01-14T09:47:18.053" v="2125" actId="1076"/>
          <ac:spMkLst>
            <pc:docMk/>
            <pc:sldMk cId="17298857" sldId="273"/>
            <ac:spMk id="16" creationId="{B0892F4A-2E8A-9AB9-3FF6-2BECDBB1DC72}"/>
          </ac:spMkLst>
        </pc:spChg>
        <pc:spChg chg="add del mod">
          <ac:chgData name="이 상준" userId="97f021906d17d0ed" providerId="LiveId" clId="{19F59A00-3A56-40B3-A19C-FB8929FA14E5}" dt="2023-01-14T08:49:07.325" v="680"/>
          <ac:spMkLst>
            <pc:docMk/>
            <pc:sldMk cId="17298857" sldId="273"/>
            <ac:spMk id="17" creationId="{76612AA6-CC57-78E7-D419-A9D7E202A29A}"/>
          </ac:spMkLst>
        </pc:spChg>
        <pc:picChg chg="add del mod">
          <ac:chgData name="이 상준" userId="97f021906d17d0ed" providerId="LiveId" clId="{19F59A00-3A56-40B3-A19C-FB8929FA14E5}" dt="2023-01-14T08:36:36.313" v="507" actId="478"/>
          <ac:picMkLst>
            <pc:docMk/>
            <pc:sldMk cId="17298857" sldId="273"/>
            <ac:picMk id="5" creationId="{55E03936-4976-5915-CE86-F5A592DE1FC4}"/>
          </ac:picMkLst>
        </pc:picChg>
        <pc:picChg chg="add del mod">
          <ac:chgData name="이 상준" userId="97f021906d17d0ed" providerId="LiveId" clId="{19F59A00-3A56-40B3-A19C-FB8929FA14E5}" dt="2023-01-14T08:38:35.056" v="519" actId="478"/>
          <ac:picMkLst>
            <pc:docMk/>
            <pc:sldMk cId="17298857" sldId="273"/>
            <ac:picMk id="9" creationId="{A96F403B-3198-2E7F-B785-B7CA0499B33A}"/>
          </ac:picMkLst>
        </pc:picChg>
      </pc:sldChg>
      <pc:sldChg chg="addSp delSp modSp add mod modNotesTx">
        <pc:chgData name="이 상준" userId="97f021906d17d0ed" providerId="LiveId" clId="{19F59A00-3A56-40B3-A19C-FB8929FA14E5}" dt="2023-01-14T16:09:51.886" v="8676" actId="20577"/>
        <pc:sldMkLst>
          <pc:docMk/>
          <pc:sldMk cId="289453622" sldId="274"/>
        </pc:sldMkLst>
        <pc:spChg chg="mod">
          <ac:chgData name="이 상준" userId="97f021906d17d0ed" providerId="LiveId" clId="{19F59A00-3A56-40B3-A19C-FB8929FA14E5}" dt="2023-01-14T14:40:14.488" v="5603" actId="20577"/>
          <ac:spMkLst>
            <pc:docMk/>
            <pc:sldMk cId="289453622" sldId="274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14:40:29.798" v="5604" actId="478"/>
          <ac:spMkLst>
            <pc:docMk/>
            <pc:sldMk cId="289453622" sldId="274"/>
            <ac:spMk id="3" creationId="{6680026F-5475-5DA0-6C60-D6F2FF126424}"/>
          </ac:spMkLst>
        </pc:spChg>
        <pc:spChg chg="add mod">
          <ac:chgData name="이 상준" userId="97f021906d17d0ed" providerId="LiveId" clId="{19F59A00-3A56-40B3-A19C-FB8929FA14E5}" dt="2023-01-14T16:05:12.637" v="8040" actId="1076"/>
          <ac:spMkLst>
            <pc:docMk/>
            <pc:sldMk cId="289453622" sldId="274"/>
            <ac:spMk id="7" creationId="{8C5C15A4-FC09-A780-BAC2-C4A32F406482}"/>
          </ac:spMkLst>
        </pc:spChg>
        <pc:spChg chg="add mod">
          <ac:chgData name="이 상준" userId="97f021906d17d0ed" providerId="LiveId" clId="{19F59A00-3A56-40B3-A19C-FB8929FA14E5}" dt="2023-01-14T16:09:18.558" v="8520" actId="20577"/>
          <ac:spMkLst>
            <pc:docMk/>
            <pc:sldMk cId="289453622" sldId="274"/>
            <ac:spMk id="10" creationId="{C45CA69E-BE0D-9882-60D7-C913EE6C8EF1}"/>
          </ac:spMkLst>
        </pc:spChg>
        <pc:spChg chg="add mod">
          <ac:chgData name="이 상준" userId="97f021906d17d0ed" providerId="LiveId" clId="{19F59A00-3A56-40B3-A19C-FB8929FA14E5}" dt="2023-01-14T16:02:58.393" v="7980" actId="1076"/>
          <ac:spMkLst>
            <pc:docMk/>
            <pc:sldMk cId="289453622" sldId="274"/>
            <ac:spMk id="12" creationId="{F5F07FBE-AF66-497F-DD67-E3E087B4CCCA}"/>
          </ac:spMkLst>
        </pc:spChg>
        <pc:picChg chg="add del mod">
          <ac:chgData name="이 상준" userId="97f021906d17d0ed" providerId="LiveId" clId="{19F59A00-3A56-40B3-A19C-FB8929FA14E5}" dt="2023-01-14T15:58:04.517" v="7779" actId="21"/>
          <ac:picMkLst>
            <pc:docMk/>
            <pc:sldMk cId="289453622" sldId="274"/>
            <ac:picMk id="5" creationId="{ADDEF2FE-D2BE-EAE8-71BB-3EB5B6891804}"/>
          </ac:picMkLst>
        </pc:picChg>
        <pc:picChg chg="add del mod">
          <ac:chgData name="이 상준" userId="97f021906d17d0ed" providerId="LiveId" clId="{19F59A00-3A56-40B3-A19C-FB8929FA14E5}" dt="2023-01-14T15:59:01.148" v="7787" actId="478"/>
          <ac:picMkLst>
            <pc:docMk/>
            <pc:sldMk cId="289453622" sldId="274"/>
            <ac:picMk id="9" creationId="{672E934D-2626-5E13-71FB-4E78D72F46EC}"/>
          </ac:picMkLst>
        </pc:picChg>
        <pc:picChg chg="add del">
          <ac:chgData name="이 상준" userId="97f021906d17d0ed" providerId="LiveId" clId="{19F59A00-3A56-40B3-A19C-FB8929FA14E5}" dt="2023-01-14T14:59:22.546" v="6501"/>
          <ac:picMkLst>
            <pc:docMk/>
            <pc:sldMk cId="289453622" sldId="274"/>
            <ac:picMk id="2050" creationId="{1F6504A2-90DF-1680-FA1C-F02838A94090}"/>
          </ac:picMkLst>
        </pc:picChg>
        <pc:picChg chg="add mod">
          <ac:chgData name="이 상준" userId="97f021906d17d0ed" providerId="LiveId" clId="{19F59A00-3A56-40B3-A19C-FB8929FA14E5}" dt="2023-01-14T16:05:08.807" v="8039" actId="1076"/>
          <ac:picMkLst>
            <pc:docMk/>
            <pc:sldMk cId="289453622" sldId="274"/>
            <ac:picMk id="2052" creationId="{CEB3591C-6CBC-8E34-56ED-002D6092E3ED}"/>
          </ac:picMkLst>
        </pc:picChg>
      </pc:sldChg>
      <pc:sldChg chg="addSp delSp modSp add mod ord modNotesTx">
        <pc:chgData name="이 상준" userId="97f021906d17d0ed" providerId="LiveId" clId="{19F59A00-3A56-40B3-A19C-FB8929FA14E5}" dt="2023-01-14T16:24:32.975" v="10063" actId="20577"/>
        <pc:sldMkLst>
          <pc:docMk/>
          <pc:sldMk cId="4097059479" sldId="275"/>
        </pc:sldMkLst>
        <pc:spChg chg="mod">
          <ac:chgData name="이 상준" userId="97f021906d17d0ed" providerId="LiveId" clId="{19F59A00-3A56-40B3-A19C-FB8929FA14E5}" dt="2023-01-14T14:40:10.372" v="5600" actId="20577"/>
          <ac:spMkLst>
            <pc:docMk/>
            <pc:sldMk cId="4097059479" sldId="275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14:27:37.128" v="4263" actId="22"/>
          <ac:spMkLst>
            <pc:docMk/>
            <pc:sldMk cId="4097059479" sldId="275"/>
            <ac:spMk id="3" creationId="{6680026F-5475-5DA0-6C60-D6F2FF126424}"/>
          </ac:spMkLst>
        </pc:spChg>
        <pc:spChg chg="add del mod">
          <ac:chgData name="이 상준" userId="97f021906d17d0ed" providerId="LiveId" clId="{19F59A00-3A56-40B3-A19C-FB8929FA14E5}" dt="2023-01-14T14:27:42.287" v="4265" actId="478"/>
          <ac:spMkLst>
            <pc:docMk/>
            <pc:sldMk cId="4097059479" sldId="275"/>
            <ac:spMk id="7" creationId="{2EBA402C-85C0-ECC5-92A1-394ADC98A81F}"/>
          </ac:spMkLst>
        </pc:spChg>
        <pc:spChg chg="add mod">
          <ac:chgData name="이 상준" userId="97f021906d17d0ed" providerId="LiveId" clId="{19F59A00-3A56-40B3-A19C-FB8929FA14E5}" dt="2023-01-14T14:33:27.328" v="4321" actId="1076"/>
          <ac:spMkLst>
            <pc:docMk/>
            <pc:sldMk cId="4097059479" sldId="275"/>
            <ac:spMk id="10" creationId="{7F964BBB-4988-A8AA-791B-19208D30AE61}"/>
          </ac:spMkLst>
        </pc:spChg>
        <pc:picChg chg="add del mod ord modCrop">
          <ac:chgData name="이 상준" userId="97f021906d17d0ed" providerId="LiveId" clId="{19F59A00-3A56-40B3-A19C-FB8929FA14E5}" dt="2023-01-14T14:27:40.038" v="4264" actId="478"/>
          <ac:picMkLst>
            <pc:docMk/>
            <pc:sldMk cId="4097059479" sldId="275"/>
            <ac:picMk id="5" creationId="{CF7E86D1-5569-20F8-E1DC-3C5CA1942772}"/>
          </ac:picMkLst>
        </pc:picChg>
        <pc:picChg chg="add mod">
          <ac:chgData name="이 상준" userId="97f021906d17d0ed" providerId="LiveId" clId="{19F59A00-3A56-40B3-A19C-FB8929FA14E5}" dt="2023-01-14T14:33:28.832" v="4322" actId="1076"/>
          <ac:picMkLst>
            <pc:docMk/>
            <pc:sldMk cId="4097059479" sldId="275"/>
            <ac:picMk id="9" creationId="{0A2085B6-C27A-16B0-B338-CE2A2403AC85}"/>
          </ac:picMkLst>
        </pc:picChg>
        <pc:picChg chg="add mod">
          <ac:chgData name="이 상준" userId="97f021906d17d0ed" providerId="LiveId" clId="{19F59A00-3A56-40B3-A19C-FB8929FA14E5}" dt="2023-01-14T14:33:25.340" v="4320" actId="1076"/>
          <ac:picMkLst>
            <pc:docMk/>
            <pc:sldMk cId="4097059479" sldId="275"/>
            <ac:picMk id="1026" creationId="{2D6B3003-E279-69BC-E94D-6F2B0EE46CF5}"/>
          </ac:picMkLst>
        </pc:picChg>
        <pc:picChg chg="add mod">
          <ac:chgData name="이 상준" userId="97f021906d17d0ed" providerId="LiveId" clId="{19F59A00-3A56-40B3-A19C-FB8929FA14E5}" dt="2023-01-14T14:33:25.340" v="4320" actId="1076"/>
          <ac:picMkLst>
            <pc:docMk/>
            <pc:sldMk cId="4097059479" sldId="275"/>
            <ac:picMk id="1028" creationId="{1028CAC9-AB7D-29A3-ED3A-4B4A18464C36}"/>
          </ac:picMkLst>
        </pc:picChg>
        <pc:picChg chg="add mod">
          <ac:chgData name="이 상준" userId="97f021906d17d0ed" providerId="LiveId" clId="{19F59A00-3A56-40B3-A19C-FB8929FA14E5}" dt="2023-01-14T14:33:25.340" v="4320" actId="1076"/>
          <ac:picMkLst>
            <pc:docMk/>
            <pc:sldMk cId="4097059479" sldId="275"/>
            <ac:picMk id="1030" creationId="{222AD20F-60A5-8F34-A964-5892F3CC0368}"/>
          </ac:picMkLst>
        </pc:picChg>
      </pc:sldChg>
      <pc:sldChg chg="addSp delSp modSp add mod modNotesTx">
        <pc:chgData name="이 상준" userId="97f021906d17d0ed" providerId="LiveId" clId="{19F59A00-3A56-40B3-A19C-FB8929FA14E5}" dt="2023-01-14T16:26:43.809" v="10165" actId="20577"/>
        <pc:sldMkLst>
          <pc:docMk/>
          <pc:sldMk cId="2429769213" sldId="276"/>
        </pc:sldMkLst>
        <pc:spChg chg="mod">
          <ac:chgData name="이 상준" userId="97f021906d17d0ed" providerId="LiveId" clId="{19F59A00-3A56-40B3-A19C-FB8929FA14E5}" dt="2023-01-14T15:04:46.767" v="7118"/>
          <ac:spMkLst>
            <pc:docMk/>
            <pc:sldMk cId="2429769213" sldId="276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15:04:16.858" v="7074" actId="478"/>
          <ac:spMkLst>
            <pc:docMk/>
            <pc:sldMk cId="2429769213" sldId="276"/>
            <ac:spMk id="3" creationId="{6680026F-5475-5DA0-6C60-D6F2FF126424}"/>
          </ac:spMkLst>
        </pc:spChg>
        <pc:spChg chg="add mod">
          <ac:chgData name="이 상준" userId="97f021906d17d0ed" providerId="LiveId" clId="{19F59A00-3A56-40B3-A19C-FB8929FA14E5}" dt="2023-01-14T15:46:36.760" v="7722" actId="1582"/>
          <ac:spMkLst>
            <pc:docMk/>
            <pc:sldMk cId="2429769213" sldId="276"/>
            <ac:spMk id="6" creationId="{8943C42E-D839-CF2B-BA4C-975F1F195574}"/>
          </ac:spMkLst>
        </pc:spChg>
        <pc:picChg chg="add mod">
          <ac:chgData name="이 상준" userId="97f021906d17d0ed" providerId="LiveId" clId="{19F59A00-3A56-40B3-A19C-FB8929FA14E5}" dt="2023-01-14T15:04:33.657" v="7084" actId="1076"/>
          <ac:picMkLst>
            <pc:docMk/>
            <pc:sldMk cId="2429769213" sldId="276"/>
            <ac:picMk id="5" creationId="{CF84BE18-7C6D-F88D-CAB8-0D2F1BB98F79}"/>
          </ac:picMkLst>
        </pc:picChg>
        <pc:picChg chg="add mod">
          <ac:chgData name="이 상준" userId="97f021906d17d0ed" providerId="LiveId" clId="{19F59A00-3A56-40B3-A19C-FB8929FA14E5}" dt="2023-01-14T15:58:09.282" v="7783" actId="1076"/>
          <ac:picMkLst>
            <pc:docMk/>
            <pc:sldMk cId="2429769213" sldId="276"/>
            <ac:picMk id="7" creationId="{DC08CF59-B190-5C26-4B9A-72CC5799A72A}"/>
          </ac:picMkLst>
        </pc:picChg>
      </pc:sldChg>
      <pc:sldChg chg="add">
        <pc:chgData name="이 상준" userId="97f021906d17d0ed" providerId="LiveId" clId="{19F59A00-3A56-40B3-A19C-FB8929FA14E5}" dt="2023-01-14T08:14:08.035" v="149"/>
        <pc:sldMkLst>
          <pc:docMk/>
          <pc:sldMk cId="1651715817" sldId="277"/>
        </pc:sldMkLst>
      </pc:sldChg>
      <pc:sldChg chg="add">
        <pc:chgData name="이 상준" userId="97f021906d17d0ed" providerId="LiveId" clId="{19F59A00-3A56-40B3-A19C-FB8929FA14E5}" dt="2023-01-14T08:14:08.176" v="150"/>
        <pc:sldMkLst>
          <pc:docMk/>
          <pc:sldMk cId="2148100977" sldId="278"/>
        </pc:sldMkLst>
      </pc:sldChg>
      <pc:sldChg chg="add">
        <pc:chgData name="이 상준" userId="97f021906d17d0ed" providerId="LiveId" clId="{19F59A00-3A56-40B3-A19C-FB8929FA14E5}" dt="2023-01-14T08:14:08.335" v="151"/>
        <pc:sldMkLst>
          <pc:docMk/>
          <pc:sldMk cId="352736266" sldId="279"/>
        </pc:sldMkLst>
      </pc:sldChg>
      <pc:sldChg chg="add">
        <pc:chgData name="이 상준" userId="97f021906d17d0ed" providerId="LiveId" clId="{19F59A00-3A56-40B3-A19C-FB8929FA14E5}" dt="2023-01-14T08:14:08.485" v="152"/>
        <pc:sldMkLst>
          <pc:docMk/>
          <pc:sldMk cId="2008795198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73DFA-3C3D-4BCE-AEC8-969254292558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8A134-EC4C-4B65-A925-31374DB80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0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스프레드닷넷과</a:t>
            </a:r>
            <a:r>
              <a:rPr lang="ko-KR" altLang="en-US" dirty="0"/>
              <a:t> 함께하는 쾌적 엑셀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’ </a:t>
            </a:r>
            <a:r>
              <a:rPr lang="ko-KR" altLang="en-US" dirty="0" err="1"/>
              <a:t>핸즈온랩을</a:t>
            </a:r>
            <a:r>
              <a:rPr lang="ko-KR" altLang="en-US" dirty="0"/>
              <a:t> 맡게 된 이상준입니다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이른 시간인데 이렇게 저의 </a:t>
            </a:r>
            <a:r>
              <a:rPr lang="ko-KR" altLang="en-US" dirty="0" err="1"/>
              <a:t>핸즈온랩에</a:t>
            </a:r>
            <a:r>
              <a:rPr lang="ko-KR" altLang="en-US" dirty="0"/>
              <a:t> 참석해주셔서 감사합니다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오늘 행사를 위해 도와주러 오신 </a:t>
            </a:r>
            <a:r>
              <a:rPr lang="ko-KR" altLang="en-US" dirty="0" err="1" smtClean="0"/>
              <a:t>그레이프시티코리아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직원분들도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헬퍼로</a:t>
            </a:r>
            <a:r>
              <a:rPr lang="ko-KR" altLang="en-US" dirty="0" smtClean="0"/>
              <a:t> 함께해 주셨습니다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구글에서 엑셀 서식 파일이라고 검색하시면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엑셀 서식</a:t>
            </a:r>
            <a:r>
              <a:rPr lang="ko-KR" altLang="en-US" baseline="0" dirty="0" smtClean="0"/>
              <a:t> 파일이라는 오피스 </a:t>
            </a:r>
            <a:r>
              <a:rPr lang="en-US" altLang="ko-KR" baseline="0" dirty="0" smtClean="0"/>
              <a:t>365 </a:t>
            </a:r>
            <a:r>
              <a:rPr lang="ko-KR" altLang="en-US" baseline="0" dirty="0" smtClean="0"/>
              <a:t>링크가 나오는데요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거기에 들어가시면 </a:t>
            </a:r>
            <a:r>
              <a:rPr lang="en-US" altLang="ko-KR" baseline="0" dirty="0" smtClean="0"/>
              <a:t>MS </a:t>
            </a:r>
            <a:r>
              <a:rPr lang="ko-KR" altLang="en-US" baseline="0" dirty="0" smtClean="0"/>
              <a:t>에서 만들어 놓은 기본 엑셀 템플릿 들이 있는데 거기서 밑으로 </a:t>
            </a:r>
            <a:r>
              <a:rPr lang="ko-KR" altLang="en-US" baseline="0" dirty="0" err="1" smtClean="0"/>
              <a:t>내려보시면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기본 비즈니스 청구서 라는 템플릿이 있습니다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그것을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에서 다운로드 하시면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아 혹시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 엑셀이 설치되시지 않은 분이 계시다면 앞에 화면을 보고 그대로 한번 만들어보시면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시간은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정도 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혹시 도움이 필요하시면 현장에 함께 계시는 </a:t>
            </a:r>
            <a:r>
              <a:rPr lang="ko-KR" altLang="en-US" dirty="0" err="1" smtClean="0"/>
              <a:t>헬퍼</a:t>
            </a:r>
            <a:r>
              <a:rPr lang="ko-KR" altLang="en-US" dirty="0" smtClean="0"/>
              <a:t> 분들께 요청하시면 함께 봐주실 듯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(5</a:t>
            </a:r>
            <a:r>
              <a:rPr lang="ko-KR" altLang="en-US" dirty="0" smtClean="0"/>
              <a:t>분 타이머 시작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스프레드 디자이너 </a:t>
            </a:r>
            <a:r>
              <a:rPr lang="ko-KR" altLang="en-US" dirty="0" err="1" smtClean="0"/>
              <a:t>사용해보시니까</a:t>
            </a:r>
            <a:r>
              <a:rPr lang="ko-KR" altLang="en-US" dirty="0" smtClean="0"/>
              <a:t> 좀 어떠신가요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저도 세션 준비하면서 써봤는데 엑셀과 사용 경험이 꽤 많이 유사했습니다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혹시 다 못 만드신 분이 계시다면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슬라이드 넘겨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0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스프레드 디자이너를 열어서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열기 누르셔서 아까 다운로드 하신 청구서 파일 선택하시고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디자이너를 따로 저장하지 않고 종료하시면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이렇게 대화상자 창이 뜨면서 적용 여부를 물어봅니다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예를 선택하면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슬라이드 넘겨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85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불러온 템플릿이 바로 적용되는 것을 보실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이제 실행하면 적용된 템플릿이 런타임에서 동작하게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앞서 </a:t>
            </a:r>
            <a:r>
              <a:rPr lang="ko-KR" altLang="en-US" dirty="0" err="1" smtClean="0"/>
              <a:t>말씀드린대로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파일을 불러와서 컨트롤에 그렸기 때문에 이제 더 이상 원본 </a:t>
            </a:r>
            <a:r>
              <a:rPr lang="ko-KR" altLang="en-US" dirty="0" err="1" smtClean="0"/>
              <a:t>엑셀파일이</a:t>
            </a:r>
            <a:r>
              <a:rPr lang="ko-KR" altLang="en-US" dirty="0" smtClean="0"/>
              <a:t> 없어도 상관없게 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23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위의 함수 표시 텍스트 박스와 </a:t>
            </a:r>
            <a:r>
              <a:rPr lang="ko-KR" altLang="en-US" dirty="0" err="1" smtClean="0"/>
              <a:t>파포인트</a:t>
            </a:r>
            <a:r>
              <a:rPr lang="ko-KR" altLang="en-US" dirty="0" smtClean="0"/>
              <a:t> 스프레드를 연결해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폼의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다음과 같은 코드 </a:t>
            </a:r>
            <a:r>
              <a:rPr lang="ko-KR" altLang="en-US" dirty="0" err="1" smtClean="0"/>
              <a:t>한줄이면</a:t>
            </a:r>
            <a:r>
              <a:rPr lang="ko-KR" altLang="en-US" dirty="0" smtClean="0"/>
              <a:t> 연결이 끝납니다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바로 실행해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실행해보면 오른쪽 화면처럼 셀에 위치한 수식에 대하여 </a:t>
            </a:r>
            <a:r>
              <a:rPr lang="ko-KR" altLang="en-US" dirty="0" err="1" smtClean="0"/>
              <a:t>윗쪽</a:t>
            </a:r>
            <a:r>
              <a:rPr lang="ko-KR" altLang="en-US" dirty="0" smtClean="0"/>
              <a:t> 함수 표시 텍스트 박스에 엑셀처럼 출력되는 것을 확인하실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바인딩 되어있기 때문에 런타임에서 바로 수식을 수정해서 적용해도 문제없습니다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수식 수정되는 거 시연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615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ko-KR" altLang="en-US" dirty="0" err="1" smtClean="0"/>
              <a:t>데이터바인딩인데요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 경험에 </a:t>
            </a:r>
            <a:r>
              <a:rPr lang="ko-KR" altLang="en-US" dirty="0" err="1" smtClean="0"/>
              <a:t>빗댄거라</a:t>
            </a:r>
            <a:r>
              <a:rPr lang="ko-KR" altLang="en-US" dirty="0" smtClean="0"/>
              <a:t> 일반화 하는 것은 아니지만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윈폼만</a:t>
            </a:r>
            <a:r>
              <a:rPr lang="ko-KR" altLang="en-US" dirty="0" smtClean="0"/>
              <a:t> 해오셨던 분들은 추상화나 </a:t>
            </a:r>
            <a:r>
              <a:rPr lang="ko-KR" altLang="en-US" dirty="0" err="1" smtClean="0"/>
              <a:t>책임분리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아키텍쳐</a:t>
            </a:r>
            <a:r>
              <a:rPr lang="ko-KR" altLang="en-US" baseline="0" dirty="0" smtClean="0"/>
              <a:t> 같은 현대적인 프로그래밍에</a:t>
            </a:r>
            <a:r>
              <a:rPr lang="ko-KR" altLang="en-US" dirty="0" smtClean="0"/>
              <a:t> 취약하다고 생각합니다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예로 제가 일해왔던 </a:t>
            </a:r>
            <a:r>
              <a:rPr lang="ko-KR" altLang="en-US" dirty="0" err="1" smtClean="0"/>
              <a:t>윈폼을</a:t>
            </a:r>
            <a:r>
              <a:rPr lang="ko-KR" altLang="en-US" dirty="0" smtClean="0"/>
              <a:t> 다뤘던 회사에서는 데이터바인딩을 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 </a:t>
            </a:r>
            <a:r>
              <a:rPr lang="ko-KR" altLang="en-US" dirty="0" err="1" smtClean="0"/>
              <a:t>될때마다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직접 새로운 객체를 만들어서 할당했습니다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때문에 </a:t>
            </a:r>
            <a:r>
              <a:rPr lang="ko-KR" altLang="en-US" dirty="0" err="1" smtClean="0"/>
              <a:t>컨트롤마다</a:t>
            </a:r>
            <a:r>
              <a:rPr lang="ko-KR" altLang="en-US" dirty="0" smtClean="0"/>
              <a:t> 수정되는 이벤트를 잡아서 데이터를 직접 넣어줘야 했기 때문에 이벤트가 계속 늘어나게 </a:t>
            </a:r>
            <a:r>
              <a:rPr lang="ko-KR" altLang="en-US" dirty="0" err="1" smtClean="0"/>
              <a:t>되서</a:t>
            </a:r>
            <a:r>
              <a:rPr lang="ko-KR" altLang="en-US" dirty="0" smtClean="0"/>
              <a:t> 코드의 유지보수가 어렵게 되는 경우가 자주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WPF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바인딩이 자유롭고 바인딩문화가 정착되었기 때문에 차라리 </a:t>
            </a:r>
            <a:r>
              <a:rPr lang="en-US" altLang="ko-KR" dirty="0" smtClean="0"/>
              <a:t>WPF</a:t>
            </a:r>
            <a:r>
              <a:rPr lang="ko-KR" altLang="en-US" dirty="0" smtClean="0"/>
              <a:t>를 한</a:t>
            </a:r>
            <a:r>
              <a:rPr lang="ko-KR" altLang="en-US" baseline="0" dirty="0" smtClean="0"/>
              <a:t> 프로젝트라</a:t>
            </a:r>
            <a:r>
              <a:rPr lang="ko-KR" altLang="en-US" dirty="0" smtClean="0"/>
              <a:t>도 경험하고 오셨던 분들은 데이터바인딩을 좀 사용하시는 경향이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윈폼에서도</a:t>
            </a:r>
            <a:r>
              <a:rPr lang="ko-KR" altLang="en-US" dirty="0" smtClean="0"/>
              <a:t> 당연히 바인딩이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</a:t>
            </a:r>
            <a:r>
              <a:rPr lang="ko-KR" altLang="en-US" baseline="0" dirty="0" smtClean="0"/>
              <a:t> 전에 </a:t>
            </a:r>
            <a:r>
              <a:rPr lang="ko-KR" altLang="en-US" baseline="0" dirty="0" err="1" smtClean="0"/>
              <a:t>노티파이체인지드</a:t>
            </a:r>
            <a:r>
              <a:rPr lang="ko-KR" altLang="en-US" baseline="0" dirty="0" smtClean="0"/>
              <a:t> 인터페이스에 대해서 알아야 하는데요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WPF</a:t>
            </a:r>
            <a:r>
              <a:rPr lang="ko-KR" altLang="en-US" baseline="0" dirty="0" smtClean="0"/>
              <a:t>를 하시는 분들은 이 인터페이스를 잘 알고 계실 겁니다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MVVM</a:t>
            </a:r>
            <a:r>
              <a:rPr lang="ko-KR" altLang="en-US" baseline="0" dirty="0" smtClean="0"/>
              <a:t>형태로 바인딩을 즐겨 쓰려면 필수적인 인터페이스인데요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화면과 같은 클래스를 하나 만들겠습니다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다음으로 같은 화면에 </a:t>
            </a:r>
            <a:r>
              <a:rPr lang="en-US" altLang="ko-KR" baseline="0" dirty="0" err="1" smtClean="0"/>
              <a:t>BaseEntity</a:t>
            </a:r>
            <a:r>
              <a:rPr lang="ko-KR" altLang="en-US" baseline="0" dirty="0" smtClean="0"/>
              <a:t>를 상속받는 </a:t>
            </a:r>
            <a:r>
              <a:rPr lang="en-US" altLang="ko-KR" baseline="0" dirty="0" smtClean="0"/>
              <a:t>Entity </a:t>
            </a:r>
            <a:r>
              <a:rPr lang="ko-KR" altLang="en-US" baseline="0" dirty="0" smtClean="0"/>
              <a:t>클래스를 정의하겠습니다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 이렇게 </a:t>
            </a:r>
            <a:r>
              <a:rPr lang="ko-KR" altLang="en-US" baseline="0" dirty="0" err="1" smtClean="0"/>
              <a:t>비쥬얼</a:t>
            </a:r>
            <a:r>
              <a:rPr lang="ko-KR" altLang="en-US" baseline="0" dirty="0" smtClean="0"/>
              <a:t> 스튜디오 기능으로 </a:t>
            </a:r>
            <a:r>
              <a:rPr lang="en-US" altLang="ko-KR" baseline="0" dirty="0" smtClean="0"/>
              <a:t>alt + enter</a:t>
            </a:r>
            <a:r>
              <a:rPr lang="ko-KR" altLang="en-US" baseline="0" dirty="0" smtClean="0"/>
              <a:t>를 눌러주면 </a:t>
            </a:r>
            <a:r>
              <a:rPr lang="ko-KR" altLang="en-US" baseline="0" dirty="0" err="1" smtClean="0"/>
              <a:t>형식이동</a:t>
            </a:r>
            <a:r>
              <a:rPr lang="ko-KR" altLang="en-US" baseline="0" dirty="0" smtClean="0"/>
              <a:t> 기능이 존재하는데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이걸 사용하면 마우스에 손을 대지 않고 키보드로만 새로운 클래스를 새로운 파일로 만들어 낼 수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56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 만들어둔 베이스엔티티를 상속받는 </a:t>
            </a:r>
            <a:r>
              <a:rPr lang="ko-KR" altLang="en-US" dirty="0" err="1" smtClean="0"/>
              <a:t>엔티티를</a:t>
            </a:r>
            <a:r>
              <a:rPr lang="ko-KR" altLang="en-US" dirty="0" smtClean="0"/>
              <a:t> 만듭니다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노티파이체인지드</a:t>
            </a:r>
            <a:r>
              <a:rPr lang="ko-KR" altLang="en-US" dirty="0" smtClean="0"/>
              <a:t> 인터페이스는 바인딩 해둔 값이 변경되었을 때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 알려주는 역할을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저 </a:t>
            </a:r>
            <a:r>
              <a:rPr lang="ko-KR" altLang="en-US" dirty="0" err="1" smtClean="0"/>
              <a:t>온프로퍼티체인지드</a:t>
            </a:r>
            <a:r>
              <a:rPr lang="ko-KR" altLang="en-US" dirty="0" smtClean="0"/>
              <a:t> 메서드에 대한 호출이 꼭 필요합니다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저 메서드에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넣지 않은 것은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슬라이드 잠깐 돌려서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콜러맴버네임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CallerMemberName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이라는 </a:t>
            </a:r>
            <a:r>
              <a:rPr lang="ko-KR" altLang="en-US" dirty="0" err="1" smtClean="0"/>
              <a:t>어트리뷰트가</a:t>
            </a:r>
            <a:r>
              <a:rPr lang="ko-KR" altLang="en-US" dirty="0" smtClean="0"/>
              <a:t> 저 안에 </a:t>
            </a:r>
            <a:r>
              <a:rPr lang="ko-KR" altLang="en-US" dirty="0" err="1" smtClean="0"/>
              <a:t>리플렉션</a:t>
            </a:r>
            <a:r>
              <a:rPr lang="ko-KR" altLang="en-US" dirty="0" smtClean="0"/>
              <a:t> 기능을 통해서 호출되는 속성의 이름을 문자열로 넣어주기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생성자에</a:t>
            </a:r>
            <a:r>
              <a:rPr lang="ko-KR" altLang="en-US" dirty="0" smtClean="0"/>
              <a:t> 속성값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ctor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</a:t>
            </a:r>
            <a:r>
              <a:rPr lang="ko-KR" altLang="en-US" dirty="0" err="1" smtClean="0"/>
              <a:t>스니펫으로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만들고 </a:t>
            </a:r>
            <a:r>
              <a:rPr lang="ko-KR" altLang="en-US" dirty="0" err="1" smtClean="0"/>
              <a:t>파라미터랑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연결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50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바인딩리스트를 폼에 선언합니다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데이터 바인딩은 객체를 재사용하는 것을 추구하기 때문에 새로 바뀌는 데이터가 있을 때 데이터를 </a:t>
            </a:r>
            <a:r>
              <a:rPr lang="ko-KR" altLang="en-US" dirty="0" err="1" smtClean="0"/>
              <a:t>갱신해야하며</a:t>
            </a:r>
            <a:r>
              <a:rPr lang="ko-KR" altLang="en-US" dirty="0" smtClean="0"/>
              <a:t> 재할당하지 않습니다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지금 바인딩 객체도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할당한 후로 런타임</a:t>
            </a:r>
            <a:r>
              <a:rPr lang="ko-KR" altLang="en-US" baseline="0" dirty="0" smtClean="0"/>
              <a:t> 중에 재할당하게 되면 바인딩이 깨지게 되고 다시 걸어야만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20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데이터를 </a:t>
            </a:r>
            <a:r>
              <a:rPr lang="ko-KR" altLang="en-US" dirty="0" err="1" smtClean="0"/>
              <a:t>설정해주기</a:t>
            </a:r>
            <a:r>
              <a:rPr lang="ko-KR" altLang="en-US" dirty="0" smtClean="0"/>
              <a:t> 위해서 데이터 </a:t>
            </a:r>
            <a:r>
              <a:rPr lang="ko-KR" altLang="en-US" dirty="0" err="1" smtClean="0"/>
              <a:t>이닛</a:t>
            </a:r>
            <a:r>
              <a:rPr lang="ko-KR" altLang="en-US" dirty="0" smtClean="0"/>
              <a:t> 메서드를 생성하고 데이터를 추가해줍니다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우리가 만든 엑셀 템플릿에 현재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줄까지만</a:t>
            </a:r>
            <a:r>
              <a:rPr lang="ko-KR" altLang="en-US" dirty="0" smtClean="0"/>
              <a:t> 데이터가 들어가야하기 때문에 데이터는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개만 추가하도록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9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파포인트스프레드의 </a:t>
            </a:r>
            <a:r>
              <a:rPr lang="ko-KR" altLang="en-US" dirty="0" err="1" smtClean="0"/>
              <a:t>데이터바인딩어뎁터를</a:t>
            </a:r>
            <a:r>
              <a:rPr lang="ko-KR" altLang="en-US" dirty="0" smtClean="0"/>
              <a:t> 사용해보겠습니다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파포인트스프레드는 </a:t>
            </a:r>
            <a:r>
              <a:rPr lang="ko-KR" altLang="en-US" dirty="0" err="1" smtClean="0"/>
              <a:t>어뎁터패턴을</a:t>
            </a:r>
            <a:r>
              <a:rPr lang="ko-KR" altLang="en-US" dirty="0" smtClean="0"/>
              <a:t> 이용해서 객체를 바인딩 해야합니다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스프레드데이터바인딩어뎁터를</a:t>
            </a:r>
            <a:r>
              <a:rPr lang="ko-KR" altLang="en-US" dirty="0" smtClean="0"/>
              <a:t> 선언하고 마찬가지로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바인딩을 설정합니다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매퍼인포에</a:t>
            </a:r>
            <a:r>
              <a:rPr lang="ko-KR" altLang="en-US" dirty="0" smtClean="0"/>
              <a:t> 들어가는 </a:t>
            </a:r>
            <a:r>
              <a:rPr lang="ko-KR" altLang="en-US" dirty="0" err="1" smtClean="0"/>
              <a:t>파라미터는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바인딩할 좌표와 범위입니다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닷넷의</a:t>
            </a:r>
            <a:r>
              <a:rPr lang="ko-KR" altLang="en-US" dirty="0" smtClean="0"/>
              <a:t> 데이터테이블은 기본적으로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로우를 하나의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취급하지만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엑셀은 로우를 프로그램적으로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취급하지 않기 때문에 </a:t>
            </a:r>
            <a:r>
              <a:rPr lang="ko-KR" altLang="en-US" dirty="0" err="1" smtClean="0"/>
              <a:t>셀마다</a:t>
            </a:r>
            <a:r>
              <a:rPr lang="ko-KR" altLang="en-US" dirty="0" smtClean="0"/>
              <a:t> 하나씩 </a:t>
            </a:r>
            <a:r>
              <a:rPr lang="ko-KR" altLang="en-US" dirty="0" err="1" smtClean="0"/>
              <a:t>넣어줘야합니다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우리가 만든 견적서 템플릿이 </a:t>
            </a:r>
            <a:r>
              <a:rPr lang="ko-KR" altLang="en-US" dirty="0" err="1" smtClean="0"/>
              <a:t>열한번째</a:t>
            </a:r>
            <a:r>
              <a:rPr lang="ko-KR" altLang="en-US" dirty="0" smtClean="0"/>
              <a:t> 행의 두번째 열에 있고 거기서부터 값을 </a:t>
            </a:r>
            <a:r>
              <a:rPr lang="ko-KR" altLang="en-US" dirty="0" err="1" smtClean="0"/>
              <a:t>채워넣으면</a:t>
            </a:r>
            <a:r>
              <a:rPr lang="ko-KR" altLang="en-US" dirty="0" smtClean="0"/>
              <a:t> 되므로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같은 값을 입력했습니다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MapperInfo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포인터로 가리키며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 숫자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 적은 것은 나중에 </a:t>
            </a:r>
            <a:r>
              <a:rPr lang="ko-KR" altLang="en-US" dirty="0" err="1" smtClean="0"/>
              <a:t>리플랙션을</a:t>
            </a:r>
            <a:r>
              <a:rPr lang="ko-KR" altLang="en-US" dirty="0" smtClean="0"/>
              <a:t> 이용해서 클래스 안에 있는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개수로 변경해주셔도 좋겠지만 지금은 편의상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하드코딩</a:t>
            </a:r>
            <a:r>
              <a:rPr lang="ko-KR" altLang="en-US" dirty="0" smtClean="0"/>
              <a:t> 하도록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여기 밑에 </a:t>
            </a:r>
            <a:r>
              <a:rPr lang="ko-KR" altLang="en-US" dirty="0" err="1" smtClean="0"/>
              <a:t>필스프레드데이터바이데이터소스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FillSpreadDataByDataSource</a:t>
            </a:r>
            <a:r>
              <a:rPr lang="en-US" altLang="ko-KR" dirty="0" smtClean="0"/>
              <a:t>) </a:t>
            </a:r>
            <a:r>
              <a:rPr lang="ko-KR" altLang="en-US" dirty="0" smtClean="0"/>
              <a:t>메서드는 한번만 호출해주시면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실행해서 확인해보겠습니다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실행화면을</a:t>
            </a:r>
            <a:r>
              <a:rPr lang="ko-KR" altLang="en-US" dirty="0" smtClean="0"/>
              <a:t> 보시면 데이터가 잘 바인딩 된 것을 보실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만약 데이터 바인딩을 이용하지 않았다면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셀마다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돌면서 하나씩 넣어주는 코드가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코드화면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여기 있어야겠지요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컨트롤의 이벤트를 구독해서 변경하는 이벤트에도 똑같이 데이터를 넣어주는 코드를 넣어야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데이터 바인딩으로 데이터를 객체 중앙에서 </a:t>
            </a:r>
            <a:r>
              <a:rPr lang="ko-KR" altLang="en-US" dirty="0" err="1" smtClean="0"/>
              <a:t>일괄관리</a:t>
            </a:r>
            <a:r>
              <a:rPr lang="ko-KR" altLang="en-US" dirty="0" smtClean="0"/>
              <a:t> 하기 때문에 그런 수고로움이 없어집니다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27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견적서에는 쓸모 없겠지만 실시간 데이터 바인딩에 대해 보여드리기 위해 타이머를 사용해서 현재 시간을 엑셀</a:t>
            </a:r>
            <a:r>
              <a:rPr lang="ko-KR" altLang="en-US" baseline="0" dirty="0" smtClean="0"/>
              <a:t> 컨트롤에 표기해 보겠습니다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WPF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바로 바인딩이 가능하지만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윈폼은</a:t>
            </a:r>
            <a:r>
              <a:rPr lang="ko-KR" altLang="en-US" dirty="0" smtClean="0"/>
              <a:t> 제가 아는 한 단일 객체로는 바인딩이 어렵고 컬렉션 객체로만 바인딩이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ko-KR" altLang="en-US" dirty="0" err="1" smtClean="0"/>
              <a:t>엔티티가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들어가는 데이터라고 하더라도 반드시 </a:t>
            </a:r>
            <a:r>
              <a:rPr lang="en-US" altLang="ko-KR" dirty="0" err="1" smtClean="0"/>
              <a:t>BindingList</a:t>
            </a:r>
            <a:r>
              <a:rPr lang="ko-KR" altLang="en-US" dirty="0" smtClean="0"/>
              <a:t>를 선언하여 </a:t>
            </a:r>
            <a:r>
              <a:rPr lang="ko-KR" altLang="en-US" dirty="0" err="1" smtClean="0"/>
              <a:t>바인딩해야합니다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 다음 화면처럼 </a:t>
            </a:r>
            <a:r>
              <a:rPr lang="en-US" altLang="ko-KR" dirty="0" err="1" smtClean="0"/>
              <a:t>TimerEntit</a:t>
            </a:r>
            <a:r>
              <a:rPr lang="en-US" altLang="ko-KR" baseline="0" dirty="0" err="1" smtClean="0"/>
              <a:t>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클래스를 정의합니다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역시 마우스로 클릭해서 클래스 파일을 생성하지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있는 클래스 파일로 위치해서 클래스를 만들어서 </a:t>
            </a:r>
            <a:r>
              <a:rPr lang="ko-KR" altLang="en-US" dirty="0" err="1" smtClean="0"/>
              <a:t>형식이동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Entity.cs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열기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propfull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</a:t>
            </a:r>
            <a:r>
              <a:rPr lang="ko-KR" altLang="en-US" dirty="0" err="1" smtClean="0"/>
              <a:t>스니펫으로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Datetime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프로퍼티</a:t>
            </a:r>
            <a:r>
              <a:rPr lang="ko-KR" altLang="en-US" baseline="0" dirty="0" smtClean="0"/>
              <a:t> 생성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형식이동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여기까지 다 하셨나요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대기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다음으로 오른쪽 화면처럼 폼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데이터를 정의하고 초기화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8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정보를 간략하게 </a:t>
            </a:r>
            <a:r>
              <a:rPr lang="ko-KR" altLang="en-US" dirty="0" err="1"/>
              <a:t>소개드리면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.NET</a:t>
            </a:r>
            <a:r>
              <a:rPr lang="ko-KR" altLang="en-US" dirty="0"/>
              <a:t>을 좋아해서 경력을 시작하면서부터 지금까지 </a:t>
            </a:r>
            <a:r>
              <a:rPr lang="en-US" altLang="ko-KR" dirty="0"/>
              <a:t>.NET</a:t>
            </a:r>
            <a:r>
              <a:rPr lang="ko-KR" altLang="en-US" dirty="0"/>
              <a:t>으로만 주로 경력을 쌓아왔습니다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주로 데스크탑 어플리케이션을 개발해왔고</a:t>
            </a:r>
            <a:r>
              <a:rPr lang="en-US" altLang="ko-KR" dirty="0"/>
              <a:t>, </a:t>
            </a:r>
            <a:r>
              <a:rPr lang="ko-KR" altLang="en-US" dirty="0"/>
              <a:t>사내 업무를 </a:t>
            </a:r>
            <a:r>
              <a:rPr lang="en-US" altLang="ko-KR" dirty="0"/>
              <a:t>.NET</a:t>
            </a:r>
            <a:r>
              <a:rPr lang="ko-KR" altLang="en-US" dirty="0"/>
              <a:t>으로 자동화하는 업무를 해왔습니다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그러다가 기회가 닿아서 </a:t>
            </a:r>
            <a:r>
              <a:rPr lang="ko-KR" altLang="en-US" dirty="0" err="1"/>
              <a:t>닷넷데브가</a:t>
            </a:r>
            <a:r>
              <a:rPr lang="ko-KR" altLang="en-US" dirty="0"/>
              <a:t> 시작될 때 운영진을 </a:t>
            </a:r>
            <a:r>
              <a:rPr lang="ko-KR" altLang="en-US" dirty="0" err="1"/>
              <a:t>제안받고</a:t>
            </a:r>
            <a:r>
              <a:rPr lang="ko-KR" altLang="en-US" dirty="0"/>
              <a:t> 지금까지 활동을 이어오고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ko-KR" altLang="en-US" dirty="0" err="1"/>
              <a:t>그레이프시티코리아에서</a:t>
            </a:r>
            <a:r>
              <a:rPr lang="ko-KR" altLang="en-US" dirty="0"/>
              <a:t> </a:t>
            </a:r>
            <a:r>
              <a:rPr lang="en-US" altLang="ko-KR" dirty="0"/>
              <a:t>MVP</a:t>
            </a:r>
            <a:r>
              <a:rPr lang="ko-KR" altLang="en-US" dirty="0"/>
              <a:t>를 작년부터 맡아서 해오고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현재는 </a:t>
            </a:r>
            <a:r>
              <a:rPr lang="ko-KR" altLang="en-US" dirty="0" err="1"/>
              <a:t>엔픽셀이라는</a:t>
            </a:r>
            <a:r>
              <a:rPr lang="ko-KR" altLang="en-US" dirty="0"/>
              <a:t> 게임회사에서 게임디자이너들이 사내에서 작업을 </a:t>
            </a:r>
            <a:r>
              <a:rPr lang="ko-KR" altLang="en-US" dirty="0" err="1"/>
              <a:t>원할하게</a:t>
            </a:r>
            <a:r>
              <a:rPr lang="ko-KR" altLang="en-US" dirty="0"/>
              <a:t> 하기 위한 여러 도구들을 만들고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레이아웃 수정을 잠깐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테이블레이아웃패널에서 </a:t>
            </a:r>
            <a:r>
              <a:rPr lang="ko-KR" altLang="en-US" dirty="0" err="1" smtClean="0"/>
              <a:t>열추가를</a:t>
            </a:r>
            <a:r>
              <a:rPr lang="ko-KR" altLang="en-US" dirty="0" smtClean="0"/>
              <a:t>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레이블을 화면과 같이 추가하겠습니다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윈폼타이머도 하나 추가하겠습니다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963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셋바인딩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SetBinding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메서드를 수정합니다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아까 </a:t>
            </a:r>
            <a:r>
              <a:rPr lang="ko-KR" altLang="en-US" baseline="0" dirty="0" err="1" smtClean="0"/>
              <a:t>어뎁터를</a:t>
            </a:r>
            <a:r>
              <a:rPr lang="ko-KR" altLang="en-US" baseline="0" dirty="0" smtClean="0"/>
              <a:t> 선언했던 것처럼 타이머 바인딩 객체를 위한 </a:t>
            </a:r>
            <a:r>
              <a:rPr lang="ko-KR" altLang="en-US" baseline="0" dirty="0" err="1" smtClean="0"/>
              <a:t>어뎁터를</a:t>
            </a:r>
            <a:r>
              <a:rPr lang="ko-KR" altLang="en-US" baseline="0" dirty="0" smtClean="0"/>
              <a:t> 작성합니다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중요한 것이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방금 만든 레이블과 데이터를 바인딩해주는 것인데요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사실 데이터 바인딩을 </a:t>
            </a:r>
            <a:r>
              <a:rPr lang="ko-KR" altLang="en-US" dirty="0" err="1" smtClean="0"/>
              <a:t>윈폼</a:t>
            </a:r>
            <a:r>
              <a:rPr lang="ko-KR" altLang="en-US" dirty="0" smtClean="0"/>
              <a:t> 사용자들이 </a:t>
            </a:r>
            <a:r>
              <a:rPr lang="ko-KR" altLang="en-US" dirty="0" err="1" smtClean="0"/>
              <a:t>데이터셋과</a:t>
            </a:r>
            <a:r>
              <a:rPr lang="ko-KR" altLang="en-US" dirty="0" smtClean="0"/>
              <a:t> 데이터 테이블을 이용해서 많이 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이미지 </a:t>
            </a:r>
            <a:r>
              <a:rPr lang="ko-KR" altLang="en-US" dirty="0" err="1" smtClean="0"/>
              <a:t>마킹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윈폼</a:t>
            </a:r>
            <a:r>
              <a:rPr lang="ko-KR" altLang="en-US" dirty="0" smtClean="0"/>
              <a:t> 데이터셋에는 쿼리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어뎁터를</a:t>
            </a:r>
            <a:r>
              <a:rPr lang="ko-KR" altLang="en-US" baseline="0" dirty="0" smtClean="0"/>
              <a:t> 추가해서 메서드처럼 호출할 수 있었고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여러 개의 데이터 테이블을 선언해서 하나의 도메인을 세트처럼 해서 사용할 수 있는 컨셉이었는데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이는 기본적으로 디자이너를 이용해야해서 설정이 명시적이지 않고 </a:t>
            </a:r>
            <a:r>
              <a:rPr lang="ko-KR" altLang="en-US" baseline="0" dirty="0" err="1" smtClean="0"/>
              <a:t>느렸습니다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그런 이유인지는 모르겠지만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앞으로 </a:t>
            </a:r>
            <a:r>
              <a:rPr lang="ko-KR" altLang="en-US" baseline="0" dirty="0" err="1" smtClean="0"/>
              <a:t>닷넷</a:t>
            </a:r>
            <a:r>
              <a:rPr lang="ko-KR" altLang="en-US" baseline="0" dirty="0" smtClean="0"/>
              <a:t> 코어의 </a:t>
            </a:r>
            <a:r>
              <a:rPr lang="ko-KR" altLang="en-US" baseline="0" dirty="0" err="1" smtClean="0"/>
              <a:t>윈폼에서는</a:t>
            </a:r>
            <a:r>
              <a:rPr lang="ko-KR" altLang="en-US" baseline="0" dirty="0" smtClean="0"/>
              <a:t> 마이크로 소프트에서 </a:t>
            </a:r>
            <a:r>
              <a:rPr lang="ko-KR" altLang="en-US" baseline="0" dirty="0" err="1" smtClean="0"/>
              <a:t>데이터셋을</a:t>
            </a:r>
            <a:r>
              <a:rPr lang="ko-KR" altLang="en-US" baseline="0" dirty="0" smtClean="0"/>
              <a:t> 지원하지 </a:t>
            </a:r>
            <a:r>
              <a:rPr lang="ko-KR" altLang="en-US" baseline="0" dirty="0" err="1" smtClean="0"/>
              <a:t>않을꺼라고</a:t>
            </a:r>
            <a:r>
              <a:rPr lang="ko-KR" altLang="en-US" baseline="0" dirty="0" smtClean="0"/>
              <a:t>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데이터 셋이 아닌 최대한 바인딩리스트로 객체를 </a:t>
            </a:r>
            <a:r>
              <a:rPr lang="ko-KR" altLang="en-US" baseline="0" dirty="0" err="1" smtClean="0"/>
              <a:t>엔티티로</a:t>
            </a:r>
            <a:r>
              <a:rPr lang="ko-KR" altLang="en-US" baseline="0" dirty="0" smtClean="0"/>
              <a:t> 표현할 수 있는 환경에서 훈련이 되어야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아래 줄에 코드로 데이터 바인딩을 한 것 때문에 데이터 셋을 설명을 드린 것인데요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(VS</a:t>
            </a:r>
            <a:r>
              <a:rPr lang="ko-KR" altLang="en-US" dirty="0" smtClean="0"/>
              <a:t>로 이동해서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그리드 상단 포인터로 </a:t>
            </a:r>
            <a:r>
              <a:rPr lang="ko-KR" altLang="en-US" dirty="0" err="1" smtClean="0"/>
              <a:t>마킹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 보시면 데이터 셋이 폼 안에 있을 경우 바인딩 소스에 데이터 셋을 할당하고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바인딩하고자하는 컨트롤에 가서 바인딩 소스에서 데이터 </a:t>
            </a:r>
            <a:r>
              <a:rPr lang="ko-KR" altLang="en-US" dirty="0" err="1" smtClean="0"/>
              <a:t>맴버를</a:t>
            </a:r>
            <a:r>
              <a:rPr lang="ko-KR" altLang="en-US" dirty="0" smtClean="0"/>
              <a:t> 설정하고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설정해서 바인딩 할 수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현재는 바인딩소스라는 컨트롤만 남아있는데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바인딩리스트가 있으므로 저는 잘</a:t>
            </a:r>
            <a:r>
              <a:rPr lang="ko-KR" altLang="en-US" baseline="0" dirty="0" smtClean="0"/>
              <a:t> 사용하지 않습니다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바인딩리스트로 </a:t>
            </a:r>
            <a:r>
              <a:rPr lang="ko-KR" altLang="en-US" baseline="0" dirty="0" err="1" smtClean="0"/>
              <a:t>엔티티와</a:t>
            </a:r>
            <a:r>
              <a:rPr lang="ko-KR" altLang="en-US" baseline="0" dirty="0" smtClean="0"/>
              <a:t> 바인딩하는 방법이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라벨 바인딩 </a:t>
            </a:r>
            <a:r>
              <a:rPr lang="ko-KR" altLang="en-US" baseline="0" dirty="0" err="1" smtClean="0"/>
              <a:t>마킹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이렇게 코드로 걸어주는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첫번째 </a:t>
            </a:r>
            <a:r>
              <a:rPr lang="ko-KR" altLang="en-US" baseline="0" dirty="0" err="1" smtClean="0"/>
              <a:t>파라미터는</a:t>
            </a:r>
            <a:r>
              <a:rPr lang="ko-KR" altLang="en-US" baseline="0" dirty="0" smtClean="0"/>
              <a:t> 문자열이 들어가는데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저는 개인적으로 문자열은 오타가 날 가능성이 있어서 잘 사용하지 않고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대신 네임오브라는 키워드를 통해서 오타가 발생할 가능성을 최대한 배제합니다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두번째는 데이터 소스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세번쨰는</a:t>
            </a:r>
            <a:r>
              <a:rPr lang="ko-KR" altLang="en-US" dirty="0" smtClean="0"/>
              <a:t> 데이터 소스에서 어떤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바인딩할지 문자열을 입력해야하기에 역시 </a:t>
            </a:r>
            <a:r>
              <a:rPr lang="ko-KR" altLang="en-US" dirty="0" err="1" smtClean="0"/>
              <a:t>네임오브</a:t>
            </a:r>
            <a:r>
              <a:rPr lang="ko-KR" altLang="en-US" dirty="0" smtClean="0"/>
              <a:t> 키워드를 통해 데이트타임을 지정했습니다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네임오브를</a:t>
            </a:r>
            <a:r>
              <a:rPr lang="ko-KR" altLang="en-US" dirty="0" smtClean="0"/>
              <a:t> 걷어내고 문자열로 저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나열해도 똑같이 동작합니다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실행해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보시면 셀과 라벨에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셀과 라벨 </a:t>
            </a:r>
            <a:r>
              <a:rPr lang="ko-KR" altLang="en-US" dirty="0" err="1" smtClean="0"/>
              <a:t>마킹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현재 시간이 계속해서 업데이트 되고 있는 것을 보실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502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인쇄입니다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PDF </a:t>
            </a:r>
            <a:r>
              <a:rPr lang="ko-KR" altLang="en-US" dirty="0" smtClean="0"/>
              <a:t>인쇄는 매우 간단합니다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디자인 타임에서 </a:t>
            </a:r>
            <a:r>
              <a:rPr lang="ko-KR" altLang="en-US" dirty="0" err="1" smtClean="0"/>
              <a:t>윈폼</a:t>
            </a:r>
            <a:r>
              <a:rPr lang="ko-KR" altLang="en-US" dirty="0" smtClean="0"/>
              <a:t>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출력 버튼 더블 클릭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더블 클릭해서 이벤트를 만든 뒤 화면에 보이는 코드를 그대로 넣으시면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메서드 주석 부분은 </a:t>
            </a:r>
            <a:r>
              <a:rPr lang="ko-KR" altLang="en-US" dirty="0" err="1" smtClean="0"/>
              <a:t>슬래쉬를</a:t>
            </a:r>
            <a:r>
              <a:rPr lang="ko-KR" altLang="en-US" dirty="0" smtClean="0"/>
              <a:t> 세번 치시면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스튜디오가 생성해줍니다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실행해보겠습니다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버튼을 누르면 </a:t>
            </a:r>
            <a:r>
              <a:rPr lang="en-US" altLang="ko-KR" dirty="0" smtClean="0"/>
              <a:t>(C:\Users\Public\Documents</a:t>
            </a:r>
            <a:r>
              <a:rPr lang="ko-KR" altLang="en-US" dirty="0" smtClean="0"/>
              <a:t> 경로로 이동</a:t>
            </a:r>
            <a:r>
              <a:rPr lang="en-US" altLang="ko-KR" dirty="0" smtClean="0"/>
              <a:t>) PDF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파일이 생성되어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697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혹시 질문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656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마지막으로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스프레드닷넷에</a:t>
            </a:r>
            <a:r>
              <a:rPr lang="ko-KR" altLang="en-US" dirty="0" smtClean="0"/>
              <a:t> 대하여 팁이 있는 사이트를 소개하겠습니다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 사이트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그레이프시티코리아</a:t>
            </a:r>
            <a:r>
              <a:rPr lang="ko-KR" altLang="en-US" baseline="0" dirty="0" smtClean="0"/>
              <a:t> 포럼인데 </a:t>
            </a:r>
            <a:r>
              <a:rPr lang="ko-KR" altLang="en-US" baseline="0" dirty="0" err="1" smtClean="0"/>
              <a:t>스프레드닷넷에</a:t>
            </a:r>
            <a:r>
              <a:rPr lang="ko-KR" altLang="en-US" baseline="0" dirty="0" smtClean="0"/>
              <a:t> 관하여 </a:t>
            </a:r>
            <a:r>
              <a:rPr lang="ko-KR" altLang="en-US" baseline="0" dirty="0" err="1" smtClean="0"/>
              <a:t>튜토리얼이나</a:t>
            </a:r>
            <a:r>
              <a:rPr lang="ko-KR" altLang="en-US" baseline="0" dirty="0" smtClean="0"/>
              <a:t> 자주 사용되는 기능들을 정리해놓았습니다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이번에 </a:t>
            </a:r>
            <a:r>
              <a:rPr lang="ko-KR" altLang="en-US" baseline="0" dirty="0" err="1" smtClean="0"/>
              <a:t>핸즈온랩을</a:t>
            </a:r>
            <a:r>
              <a:rPr lang="ko-KR" altLang="en-US" baseline="0" dirty="0" smtClean="0"/>
              <a:t> 준비하면서 많이 참조 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그레이프시티는</a:t>
            </a:r>
            <a:r>
              <a:rPr lang="ko-KR" altLang="en-US" dirty="0" smtClean="0"/>
              <a:t> 한국에 지사가 있는 회사입니다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한국에 지사가 있다는 것은 한국인이 근무를 하고 있다는 뜻이고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이번에 </a:t>
            </a:r>
            <a:r>
              <a:rPr lang="ko-KR" altLang="en-US" dirty="0" err="1" smtClean="0"/>
              <a:t>헬퍼로</a:t>
            </a:r>
            <a:r>
              <a:rPr lang="ko-KR" altLang="en-US" dirty="0" smtClean="0"/>
              <a:t> 도와주신 분들이 </a:t>
            </a:r>
            <a:r>
              <a:rPr lang="ko-KR" altLang="en-US" dirty="0" err="1" smtClean="0"/>
              <a:t>그레이프시티</a:t>
            </a:r>
            <a:r>
              <a:rPr lang="ko-KR" altLang="en-US" dirty="0" smtClean="0"/>
              <a:t> 직원 분들이십니다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서드파티의</a:t>
            </a:r>
            <a:r>
              <a:rPr lang="ko-KR" altLang="en-US" dirty="0" smtClean="0"/>
              <a:t> 단점 중</a:t>
            </a:r>
            <a:r>
              <a:rPr lang="ko-KR" altLang="en-US" baseline="0" dirty="0" smtClean="0"/>
              <a:t> 하나가 대부분이 미국회사라서 영어 레퍼런스만 존재하고 한국레퍼런스는 잘 없다는 것인데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한국어로 응대 가능한 것 또한 </a:t>
            </a:r>
            <a:r>
              <a:rPr lang="ko-KR" altLang="en-US" baseline="0" dirty="0" err="1" smtClean="0"/>
              <a:t>그레이프시티의</a:t>
            </a:r>
            <a:r>
              <a:rPr lang="ko-KR" altLang="en-US" baseline="0" dirty="0" smtClean="0"/>
              <a:t> 장점입니다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위 사이트 한글로 된 레퍼런스가 있어서 참조하시고 사용하시기 편하실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Q&amp;A</a:t>
            </a:r>
            <a:r>
              <a:rPr lang="ko-KR" altLang="en-US" baseline="0" dirty="0" smtClean="0"/>
              <a:t>도 당연히 한글로 가능합니다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84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ko-KR" altLang="en-US" dirty="0" err="1" smtClean="0"/>
              <a:t>스프레드닷넷과</a:t>
            </a:r>
            <a:r>
              <a:rPr lang="ko-KR" altLang="en-US" dirty="0" smtClean="0"/>
              <a:t> 함께하는 쾌적 엑셀 개발에 참여해주셔서 감사합니다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</a:t>
            </a:r>
            <a:r>
              <a:rPr lang="ko-KR" altLang="en-US" dirty="0" err="1" smtClean="0"/>
              <a:t>핸즈온랩은</a:t>
            </a:r>
            <a:r>
              <a:rPr lang="ko-KR" altLang="en-US" dirty="0" smtClean="0"/>
              <a:t> </a:t>
            </a:r>
            <a:r>
              <a:rPr lang="ko-KR" altLang="en-US" dirty="0"/>
              <a:t>다음의 순서로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순수한 </a:t>
            </a:r>
            <a:r>
              <a:rPr lang="ko-KR" altLang="en-US" dirty="0" err="1"/>
              <a:t>윈폼에서</a:t>
            </a:r>
            <a:r>
              <a:rPr lang="ko-KR" altLang="en-US" dirty="0"/>
              <a:t> </a:t>
            </a:r>
            <a:r>
              <a:rPr lang="en-US" altLang="ko-KR" dirty="0"/>
              <a:t>Excel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어떻게 이용하는지 사례를 소개합니다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 </a:t>
            </a:r>
            <a:r>
              <a:rPr lang="ko-KR" altLang="en-US" dirty="0" err="1"/>
              <a:t>스프레드닷넷에</a:t>
            </a:r>
            <a:r>
              <a:rPr lang="ko-KR" altLang="en-US" dirty="0"/>
              <a:t> 대한 소개를 간략하게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세번째로 </a:t>
            </a:r>
            <a:r>
              <a:rPr lang="ko-KR" altLang="en-US" dirty="0" err="1"/>
              <a:t>스프레드닷넷으로</a:t>
            </a:r>
            <a:r>
              <a:rPr lang="ko-KR" altLang="en-US" dirty="0"/>
              <a:t> 실습할 내용을 설명합니다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네번째로 </a:t>
            </a:r>
            <a:r>
              <a:rPr lang="ko-KR" altLang="en-US" dirty="0" err="1"/>
              <a:t>스프레드닷넷을</a:t>
            </a:r>
            <a:r>
              <a:rPr lang="ko-KR" altLang="en-US" dirty="0"/>
              <a:t> 직접 실습하시게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다섯번째로</a:t>
            </a:r>
            <a:r>
              <a:rPr lang="ko-KR" altLang="en-US" dirty="0"/>
              <a:t> </a:t>
            </a:r>
            <a:r>
              <a:rPr lang="en-US" altLang="ko-KR" dirty="0"/>
              <a:t>Q&amp;A</a:t>
            </a:r>
            <a:r>
              <a:rPr lang="ko-KR" altLang="en-US" dirty="0"/>
              <a:t>를 받도록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3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조합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익숙하신가요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작업을 </a:t>
            </a:r>
            <a:r>
              <a:rPr lang="ko-KR" altLang="en-US" dirty="0"/>
              <a:t>해보신 분들은 아시겠지만 </a:t>
            </a:r>
            <a:r>
              <a:rPr lang="ko-KR" altLang="en-US" dirty="0" smtClean="0"/>
              <a:t>이 </a:t>
            </a:r>
            <a:r>
              <a:rPr lang="ko-KR" altLang="en-US" dirty="0"/>
              <a:t>조합은 매우 스트레스가 올라오는 조합입니다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윈폼에서는</a:t>
            </a:r>
            <a:r>
              <a:rPr lang="ko-KR" altLang="en-US" dirty="0"/>
              <a:t> 기본적으로 엑셀과 유사한 형태의 컨트롤을 지원해주지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보시는 것처럼 </a:t>
            </a:r>
            <a:r>
              <a:rPr lang="ko-KR" altLang="en-US" dirty="0" err="1"/>
              <a:t>데이터그리드뷰</a:t>
            </a:r>
            <a:r>
              <a:rPr lang="ko-KR" altLang="en-US" dirty="0"/>
              <a:t> 이용해서 사용자에게 데이터를 출력하고</a:t>
            </a:r>
            <a:r>
              <a:rPr lang="en-US" altLang="ko-KR" dirty="0"/>
              <a:t>, </a:t>
            </a:r>
            <a:r>
              <a:rPr lang="ko-KR" altLang="en-US" dirty="0" err="1"/>
              <a:t>이피플러스</a:t>
            </a:r>
            <a:r>
              <a:rPr lang="en-US" altLang="ko-KR" dirty="0"/>
              <a:t>(</a:t>
            </a:r>
            <a:r>
              <a:rPr lang="en-US" altLang="ko-KR" dirty="0" err="1"/>
              <a:t>Epplus</a:t>
            </a:r>
            <a:r>
              <a:rPr lang="en-US" altLang="ko-KR" dirty="0"/>
              <a:t>)</a:t>
            </a:r>
            <a:r>
              <a:rPr lang="ko-KR" altLang="en-US" dirty="0"/>
              <a:t>나 </a:t>
            </a:r>
            <a:r>
              <a:rPr lang="ko-KR" altLang="en-US" dirty="0" err="1"/>
              <a:t>클로즈드엑스엠엘</a:t>
            </a:r>
            <a:r>
              <a:rPr lang="en-US" altLang="ko-KR" dirty="0"/>
              <a:t>(</a:t>
            </a:r>
            <a:r>
              <a:rPr lang="en-US" altLang="ko-KR" dirty="0" err="1"/>
              <a:t>ClosedXML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ko-KR" altLang="en-US" dirty="0" err="1"/>
              <a:t>비쥬얼스튜디오</a:t>
            </a:r>
            <a:r>
              <a:rPr lang="ko-KR" altLang="en-US" dirty="0"/>
              <a:t> 오피스 라이브러리를 사용해서 엑셀 데이터를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그럴듯하게 보일 필요 없이 비즈니스 로직을 </a:t>
            </a:r>
            <a:r>
              <a:rPr lang="ko-KR" altLang="en-US" dirty="0" err="1"/>
              <a:t>프로토타이핑하기</a:t>
            </a:r>
            <a:r>
              <a:rPr lang="ko-KR" altLang="en-US" dirty="0"/>
              <a:t> 위해선 불편함은 없는 조합입니다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점점 제품화가 진행되고 디테일에 </a:t>
            </a:r>
            <a:r>
              <a:rPr lang="ko-KR" altLang="en-US" dirty="0" err="1"/>
              <a:t>신경쓸수록</a:t>
            </a:r>
            <a:r>
              <a:rPr lang="ko-KR" altLang="en-US" dirty="0"/>
              <a:t> 불편한 점이 계속해서 나오게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결정적으로 아름답지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차라리 </a:t>
            </a:r>
            <a:r>
              <a:rPr lang="ko-KR" altLang="en-US" dirty="0" err="1"/>
              <a:t>더블유피에프</a:t>
            </a:r>
            <a:r>
              <a:rPr lang="en-US" altLang="ko-KR" dirty="0"/>
              <a:t>(WPF)</a:t>
            </a:r>
            <a:r>
              <a:rPr lang="ko-KR" altLang="en-US" dirty="0"/>
              <a:t>였으면 그리드</a:t>
            </a:r>
            <a:r>
              <a:rPr lang="en-US" altLang="ko-KR" dirty="0"/>
              <a:t>(Grid) </a:t>
            </a:r>
            <a:r>
              <a:rPr lang="ko-KR" altLang="en-US" dirty="0"/>
              <a:t>컨트롤에 스타일</a:t>
            </a:r>
            <a:r>
              <a:rPr lang="en-US" altLang="ko-KR" dirty="0"/>
              <a:t>(Style)</a:t>
            </a:r>
            <a:r>
              <a:rPr lang="ko-KR" altLang="en-US" dirty="0"/>
              <a:t>을 입혀서 그럴싸하게 꾸며볼 수라도 있지만 </a:t>
            </a:r>
            <a:r>
              <a:rPr lang="ko-KR" altLang="en-US" dirty="0" err="1"/>
              <a:t>윈폼</a:t>
            </a:r>
            <a:r>
              <a:rPr lang="en-US" altLang="ko-KR" dirty="0"/>
              <a:t>(Windows Forms)</a:t>
            </a:r>
            <a:r>
              <a:rPr lang="ko-KR" altLang="en-US" dirty="0"/>
              <a:t>는 그렇게 할 수가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고객들은 </a:t>
            </a:r>
            <a:r>
              <a:rPr lang="ko-KR" altLang="en-US" dirty="0" err="1"/>
              <a:t>뒷</a:t>
            </a:r>
            <a:r>
              <a:rPr lang="ko-KR" altLang="en-US" dirty="0"/>
              <a:t> 단보다는 일단 그럴 싸하게 보이는</a:t>
            </a:r>
            <a:r>
              <a:rPr lang="en-US" altLang="ko-KR" dirty="0"/>
              <a:t>, </a:t>
            </a:r>
            <a:r>
              <a:rPr lang="ko-KR" altLang="en-US" dirty="0"/>
              <a:t>다시 말해 전문성 있게 보이는 프로그램을 선호합니다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그래야 작업하는 맛도 나고</a:t>
            </a:r>
            <a:r>
              <a:rPr lang="en-US" altLang="ko-KR" dirty="0"/>
              <a:t>, </a:t>
            </a:r>
            <a:r>
              <a:rPr lang="ko-KR" altLang="en-US" dirty="0"/>
              <a:t>내가 전문적인 도구를 사용해서 일을 한다는 생각이 들어서 일하는데 만족감을 알게 모르게 주기도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3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그레이프시티의</a:t>
            </a:r>
            <a:r>
              <a:rPr lang="ko-KR" altLang="en-US" dirty="0"/>
              <a:t> </a:t>
            </a:r>
            <a:r>
              <a:rPr lang="ko-KR" altLang="en-US" dirty="0" err="1"/>
              <a:t>스프레드닷넷</a:t>
            </a:r>
            <a:r>
              <a:rPr lang="en-US" altLang="ko-KR" dirty="0"/>
              <a:t>(Spread.NET)</a:t>
            </a:r>
            <a:r>
              <a:rPr lang="ko-KR" altLang="en-US" dirty="0"/>
              <a:t>은 </a:t>
            </a:r>
            <a:r>
              <a:rPr lang="ko-KR" altLang="en-US" dirty="0" err="1"/>
              <a:t>윈폼에서</a:t>
            </a:r>
            <a:r>
              <a:rPr lang="ko-KR" altLang="en-US" dirty="0"/>
              <a:t> 엑셀을 가장 잘 쓸 수 있는 도구 중 하나입니다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옛날에 파포인트라는 제품을 </a:t>
            </a:r>
            <a:r>
              <a:rPr lang="ko-KR" altLang="en-US" dirty="0" err="1"/>
              <a:t>들어보셨다면</a:t>
            </a:r>
            <a:r>
              <a:rPr lang="en-US" altLang="ko-KR" dirty="0"/>
              <a:t>,</a:t>
            </a:r>
            <a:r>
              <a:rPr lang="ko-KR" altLang="en-US" dirty="0"/>
              <a:t> 파포인트가 </a:t>
            </a:r>
            <a:r>
              <a:rPr lang="ko-KR" altLang="en-US" dirty="0" err="1"/>
              <a:t>그레이프시티에</a:t>
            </a:r>
            <a:r>
              <a:rPr lang="ko-KR" altLang="en-US" dirty="0"/>
              <a:t> 인수되면서 이름이 바뀐 것이 </a:t>
            </a:r>
            <a:r>
              <a:rPr lang="ko-KR" altLang="en-US" dirty="0" err="1"/>
              <a:t>스프레드닷넷입니다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스프레드닷넷은</a:t>
            </a:r>
            <a:r>
              <a:rPr lang="ko-KR" altLang="en-US" dirty="0"/>
              <a:t> 오른쪽과 같은 특징이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엑셀에서 직접 실행하는 것과 같은 고성능입니다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둘째로 원본 엑셀파일에서 데이터와 엑셀 템플릿을 불러올 수도 있고</a:t>
            </a:r>
            <a:r>
              <a:rPr lang="en-US" altLang="ko-KR" dirty="0"/>
              <a:t>, </a:t>
            </a:r>
            <a:r>
              <a:rPr lang="ko-KR" altLang="en-US" dirty="0"/>
              <a:t>반대로 디자인한 것을 내보낼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세번째로 </a:t>
            </a:r>
            <a:r>
              <a:rPr lang="ko-KR" altLang="en-US" dirty="0" err="1"/>
              <a:t>누겟을</a:t>
            </a:r>
            <a:r>
              <a:rPr lang="ko-KR" altLang="en-US" dirty="0"/>
              <a:t> 지원하여</a:t>
            </a:r>
            <a:r>
              <a:rPr lang="en-US" altLang="ko-KR" dirty="0"/>
              <a:t>, </a:t>
            </a:r>
            <a:r>
              <a:rPr lang="ko-KR" altLang="en-US" dirty="0" err="1"/>
              <a:t>누겟에서</a:t>
            </a:r>
            <a:r>
              <a:rPr lang="ko-KR" altLang="en-US" dirty="0"/>
              <a:t> 쉽게 받아서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네번째로 </a:t>
            </a:r>
            <a:r>
              <a:rPr lang="ko-KR" altLang="en-US" dirty="0" err="1" smtClean="0"/>
              <a:t>시샵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엔티티를</a:t>
            </a:r>
            <a:r>
              <a:rPr lang="ko-KR" altLang="en-US" dirty="0" smtClean="0"/>
              <a:t> 하나의 셀에 입력하여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스프레드닷넷</a:t>
            </a:r>
            <a:r>
              <a:rPr lang="ko-KR" altLang="en-US" dirty="0" smtClean="0"/>
              <a:t> 컨트롤에서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필요한 값을 우측으로 나열할 수도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82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조금만 검색해봐도 아시겠지만</a:t>
            </a:r>
            <a:r>
              <a:rPr lang="en-US" altLang="ko-KR" dirty="0"/>
              <a:t>, </a:t>
            </a:r>
            <a:r>
              <a:rPr lang="ko-KR" altLang="en-US" dirty="0"/>
              <a:t>닷넷에는 </a:t>
            </a:r>
            <a:r>
              <a:rPr lang="ko-KR" altLang="en-US" dirty="0" err="1"/>
              <a:t>스프레드닷넷말고도</a:t>
            </a:r>
            <a:r>
              <a:rPr lang="ko-KR" altLang="en-US" dirty="0"/>
              <a:t> 경쟁제품이 많이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제가 </a:t>
            </a:r>
            <a:r>
              <a:rPr lang="ko-KR" altLang="en-US" dirty="0" err="1"/>
              <a:t>스프레드닷넷을</a:t>
            </a:r>
            <a:r>
              <a:rPr lang="ko-KR" altLang="en-US" dirty="0"/>
              <a:t> 추천하는 하고 마음에 </a:t>
            </a:r>
            <a:r>
              <a:rPr lang="ko-KR" altLang="en-US" dirty="0" err="1"/>
              <a:t>들어하는</a:t>
            </a:r>
            <a:r>
              <a:rPr lang="ko-KR" altLang="en-US" dirty="0"/>
              <a:t> </a:t>
            </a:r>
            <a:r>
              <a:rPr lang="ko-KR" altLang="en-US" dirty="0" err="1"/>
              <a:t>그레이프시티라는</a:t>
            </a:r>
            <a:r>
              <a:rPr lang="ko-KR" altLang="en-US" dirty="0"/>
              <a:t> 회사가 </a:t>
            </a:r>
            <a:r>
              <a:rPr lang="en-US" altLang="ko-KR" dirty="0"/>
              <a:t>MS Office </a:t>
            </a:r>
            <a:r>
              <a:rPr lang="ko-KR" altLang="en-US" dirty="0"/>
              <a:t>제품에 아주 진심이기 때문인데요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엑셀에서 그 진심이 드러나 있는 것이 스프레드 디자이너라는 기능이라고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오른쪽의 화면을 보시면 엑셀과 똑같이 생긴 화면을 보실 수 있는데</a:t>
            </a:r>
            <a:r>
              <a:rPr lang="en-US" altLang="ko-KR" dirty="0"/>
              <a:t>, </a:t>
            </a:r>
            <a:r>
              <a:rPr lang="ko-KR" altLang="en-US" dirty="0"/>
              <a:t>오른쪽이 스프레드 디자이너입니다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스프레드 디자이너는 런타임이 아닌 디자인 타임에서 엑셀 문서를 보여줄 수 있는 기능을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이것이 왜 강력한 </a:t>
            </a:r>
            <a:r>
              <a:rPr lang="ko-KR" altLang="en-US" dirty="0" err="1"/>
              <a:t>기능이냐면</a:t>
            </a:r>
            <a:r>
              <a:rPr lang="en-US" altLang="ko-KR" dirty="0"/>
              <a:t>, </a:t>
            </a:r>
            <a:r>
              <a:rPr lang="ko-KR" altLang="en-US" dirty="0"/>
              <a:t>대부분의 </a:t>
            </a:r>
            <a:r>
              <a:rPr lang="ko-KR" altLang="en-US" dirty="0" err="1"/>
              <a:t>서드파티</a:t>
            </a:r>
            <a:r>
              <a:rPr lang="ko-KR" altLang="en-US" dirty="0"/>
              <a:t> 회사들의 엑셀 컨트롤들은 </a:t>
            </a:r>
            <a:r>
              <a:rPr lang="ko-KR" altLang="en-US" dirty="0" smtClean="0"/>
              <a:t>엑셀 컨트롤을 </a:t>
            </a:r>
            <a:r>
              <a:rPr lang="ko-KR" altLang="en-US" dirty="0"/>
              <a:t>폼에 올린 뒤에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코드로 하나하나 작성해서 디자인하면서 디버깅을 켜보면서 엑셀 템플릿을 작성하거나</a:t>
            </a:r>
            <a:r>
              <a:rPr lang="en-US" altLang="ko-KR" dirty="0"/>
              <a:t>, </a:t>
            </a:r>
            <a:r>
              <a:rPr lang="ko-KR" altLang="en-US" dirty="0"/>
              <a:t>런타임에서 </a:t>
            </a:r>
            <a:r>
              <a:rPr lang="ko-KR" altLang="en-US" dirty="0" smtClean="0"/>
              <a:t>누군가 만들어놓은 </a:t>
            </a:r>
            <a:r>
              <a:rPr lang="ko-KR" altLang="en-US" dirty="0" err="1" smtClean="0"/>
              <a:t>엑셀문서를</a:t>
            </a:r>
            <a:r>
              <a:rPr lang="ko-KR" altLang="en-US" dirty="0" smtClean="0"/>
              <a:t> </a:t>
            </a:r>
            <a:r>
              <a:rPr lang="ko-KR" altLang="en-US" dirty="0"/>
              <a:t>불러와서 디자인을 입혀야 하기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스프레드 디자이너</a:t>
            </a:r>
            <a:r>
              <a:rPr lang="ko-KR" altLang="en-US" baseline="0" dirty="0" smtClean="0"/>
              <a:t> 역시 외부에서 만든 엑셀을 불러올 수 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디자인 타임에서 불러와서 </a:t>
            </a:r>
            <a:r>
              <a:rPr lang="ko-KR" altLang="en-US" baseline="0" dirty="0" err="1" smtClean="0"/>
              <a:t>저장해놓으면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스프레드닷넷</a:t>
            </a:r>
            <a:r>
              <a:rPr lang="ko-KR" altLang="en-US" baseline="0" dirty="0" smtClean="0"/>
              <a:t> 컨트롤에 해당 엑셀 템플릿이 적용되기 때문에 한번 적용 후에는 파일이 없어도 계속해서 해당 템플릿을 사용할 수 있습니다</a:t>
            </a:r>
            <a:r>
              <a:rPr lang="en-US" altLang="ko-KR" baseline="0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물론 본인이 엑셀을 잘하거나 사내에 엑셀 템플릿을 고급스럽게 잘 만드시는 분이 계시다면 크게 필요가 없을 수도 있지만</a:t>
            </a:r>
            <a:r>
              <a:rPr lang="en-US" altLang="ko-KR" dirty="0"/>
              <a:t>, </a:t>
            </a:r>
            <a:r>
              <a:rPr lang="ko-KR" altLang="en-US" dirty="0"/>
              <a:t>템플릿을 시각적으로 디자인한다는 것이 직관적이고 시간을 줄일 수 있는 방법입니다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590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실습할 주제들입니다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첫번째로 앞서 소개한 스프레드 디자이너를 이용해서 실제 엑셀 문서를 만들어 보는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두번째로 </a:t>
            </a:r>
            <a:r>
              <a:rPr lang="ko-KR" altLang="en-US" dirty="0" err="1" smtClean="0"/>
              <a:t>시샵</a:t>
            </a:r>
            <a:r>
              <a:rPr lang="en-US" altLang="ko-KR" dirty="0" smtClean="0"/>
              <a:t>(C#) </a:t>
            </a:r>
            <a:r>
              <a:rPr lang="ko-KR" altLang="en-US" dirty="0" smtClean="0"/>
              <a:t>코드를 이용해서 </a:t>
            </a:r>
            <a:r>
              <a:rPr lang="en-US" altLang="ko-KR" dirty="0" smtClean="0"/>
              <a:t>C#</a:t>
            </a:r>
            <a:r>
              <a:rPr lang="ko-KR" altLang="en-US" dirty="0" smtClean="0"/>
              <a:t>의 값을 스프레드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컨트롤에 바인딩 해봅니다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세번째로 순서도를 그려봅니다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스프레드 디자이너는 엑셀의 대부분의 기능을 호환하기 때문에 엑셀에서 주로 사용되는 차트</a:t>
            </a:r>
            <a:r>
              <a:rPr lang="ko-KR" altLang="en-US" baseline="0" dirty="0" smtClean="0"/>
              <a:t> 그리기나 </a:t>
            </a:r>
            <a:r>
              <a:rPr lang="ko-KR" altLang="en-US" baseline="0" dirty="0" err="1" smtClean="0"/>
              <a:t>스파크라인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 역시 존재하지만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이번에는 간단하게 비즈니스 청구서를 만들어보는 실습을 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5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지금부터 실습을 </a:t>
            </a:r>
            <a:r>
              <a:rPr lang="ko-KR" altLang="en-US" dirty="0" err="1" smtClean="0"/>
              <a:t>시작할텐데</a:t>
            </a:r>
            <a:r>
              <a:rPr lang="ko-KR" altLang="en-US" dirty="0" smtClean="0"/>
              <a:t> 혹시 소스코드를 </a:t>
            </a:r>
            <a:r>
              <a:rPr lang="ko-KR" altLang="en-US" dirty="0" err="1" smtClean="0"/>
              <a:t>따라치기</a:t>
            </a:r>
            <a:r>
              <a:rPr lang="ko-KR" altLang="en-US" dirty="0" smtClean="0"/>
              <a:t> 어려운 분들은 위 </a:t>
            </a:r>
            <a:r>
              <a:rPr lang="ko-KR" altLang="en-US" dirty="0" err="1" smtClean="0"/>
              <a:t>깃허브에서</a:t>
            </a:r>
            <a:r>
              <a:rPr lang="ko-KR" altLang="en-US" dirty="0" smtClean="0"/>
              <a:t> 복사해서 </a:t>
            </a:r>
            <a:r>
              <a:rPr lang="ko-KR" altLang="en-US" dirty="0" err="1" smtClean="0"/>
              <a:t>붙혀넣기</a:t>
            </a:r>
            <a:r>
              <a:rPr lang="ko-KR" altLang="en-US" baseline="0" dirty="0" smtClean="0"/>
              <a:t> 하시면 따라오시기 편하실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완성된 소스코드와 본 발표자료가 들어있으니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나중에 </a:t>
            </a:r>
            <a:r>
              <a:rPr lang="ko-KR" altLang="en-US" baseline="0" dirty="0" err="1" smtClean="0"/>
              <a:t>핸즈온랩이</a:t>
            </a:r>
            <a:r>
              <a:rPr lang="ko-KR" altLang="en-US" baseline="0" dirty="0" smtClean="0"/>
              <a:t> 끝나고서도 참고하실 분은 참고하시면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28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 레이아웃 구성을 먼저 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 </a:t>
            </a:r>
            <a:r>
              <a:rPr lang="ko-KR" altLang="en-US" dirty="0" err="1" smtClean="0"/>
              <a:t>이천이십이</a:t>
            </a:r>
            <a:r>
              <a:rPr lang="en-US" altLang="ko-KR" dirty="0" smtClean="0"/>
              <a:t>(2022) </a:t>
            </a:r>
            <a:r>
              <a:rPr lang="ko-KR" altLang="en-US" dirty="0" smtClean="0"/>
              <a:t>를 실행해서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식스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윈폼</a:t>
            </a:r>
            <a:r>
              <a:rPr lang="ko-KR" altLang="en-US" dirty="0" smtClean="0"/>
              <a:t> 프로젝트를 생성합니다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누겟에서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그레이프시티</a:t>
            </a:r>
            <a:r>
              <a:rPr lang="ko-KR" altLang="en-US" dirty="0" smtClean="0"/>
              <a:t> 스프레드 </a:t>
            </a:r>
            <a:r>
              <a:rPr lang="ko-KR" altLang="en-US" dirty="0" err="1" smtClean="0"/>
              <a:t>윈폼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GrapeCity.Spread.WinForms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검색해서 나오는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다운로드합니다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테이블 레이아웃 패널을 올려서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ko-KR" altLang="en-US" baseline="0" dirty="0" smtClean="0"/>
              <a:t> 구성으로 설정하신 다음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첫번째 행은 절대 값으로 </a:t>
            </a:r>
            <a:r>
              <a:rPr lang="en-US" altLang="ko-KR" dirty="0" smtClean="0"/>
              <a:t>35 </a:t>
            </a:r>
            <a:r>
              <a:rPr lang="ko-KR" altLang="en-US" dirty="0" smtClean="0"/>
              <a:t>픽셀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두번째 행은 백분율 </a:t>
            </a:r>
            <a:r>
              <a:rPr lang="en-US" altLang="ko-KR" dirty="0" smtClean="0"/>
              <a:t>100, </a:t>
            </a:r>
            <a:r>
              <a:rPr lang="ko-KR" altLang="en-US" dirty="0" smtClean="0"/>
              <a:t>세번째 행은 </a:t>
            </a:r>
            <a:r>
              <a:rPr lang="en-US" altLang="ko-KR" dirty="0" smtClean="0"/>
              <a:t>50 </a:t>
            </a:r>
            <a:r>
              <a:rPr lang="ko-KR" altLang="en-US" dirty="0" smtClean="0"/>
              <a:t>픽셀로 지정합니다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첫번째 행에는 </a:t>
            </a:r>
            <a:r>
              <a:rPr lang="ko-KR" altLang="en-US" dirty="0" err="1" smtClean="0"/>
              <a:t>스프레드닷넷</a:t>
            </a:r>
            <a:r>
              <a:rPr lang="ko-KR" altLang="en-US" dirty="0" smtClean="0"/>
              <a:t> 컨트롤 중의 하나인 포뮬러텍스트박스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FormulaTextBox</a:t>
            </a:r>
            <a:r>
              <a:rPr lang="en-US" altLang="ko-KR" dirty="0" smtClean="0"/>
              <a:t>)</a:t>
            </a:r>
            <a:r>
              <a:rPr lang="ko-KR" altLang="en-US" baseline="0" dirty="0" smtClean="0"/>
              <a:t>를 올리고 두번째 행에는 파포인트스프레드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FpSpread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세번째 행에는 패널</a:t>
            </a:r>
            <a:r>
              <a:rPr lang="en-US" altLang="ko-KR" baseline="0" dirty="0" smtClean="0"/>
              <a:t>(Panel)</a:t>
            </a:r>
            <a:r>
              <a:rPr lang="ko-KR" altLang="en-US" baseline="0" dirty="0" smtClean="0"/>
              <a:t>을 올립니다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파포인트스프레드를 올리면 자동으로 스프레드 디자이너가 실행되는데 이 옵션은 나중에 끄실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각 행마다 컨트롤들을 </a:t>
            </a:r>
            <a:r>
              <a:rPr lang="en-US" altLang="ko-KR" baseline="0" dirty="0" smtClean="0"/>
              <a:t>Docking </a:t>
            </a:r>
            <a:r>
              <a:rPr lang="ko-KR" altLang="en-US" baseline="0" dirty="0" smtClean="0"/>
              <a:t>해주고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세번째 행의 패널에는 버튼을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 올립니다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 하시면 앞에 보시는 화면과 동일한 구성이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Spread.NET</a:t>
            </a:r>
            <a:r>
              <a:rPr lang="ko-KR" altLang="en-US" dirty="0"/>
              <a:t>과 함께하는 쾌</a:t>
            </a:r>
            <a:r>
              <a:rPr lang="en-US" altLang="ko-KR" dirty="0"/>
              <a:t>-</a:t>
            </a:r>
            <a:r>
              <a:rPr lang="ko-KR" altLang="en-US" dirty="0"/>
              <a:t>적 </a:t>
            </a:r>
            <a:r>
              <a:rPr lang="en-US" altLang="ko-KR" dirty="0"/>
              <a:t>Excel </a:t>
            </a:r>
            <a:r>
              <a:rPr lang="ko-KR" altLang="en-US" dirty="0"/>
              <a:t>개발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27600" y="2351088"/>
            <a:ext cx="6032500" cy="255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Google</a:t>
            </a:r>
            <a:r>
              <a:rPr lang="ko-KR" altLang="en-US" sz="2800" dirty="0" smtClean="0">
                <a:solidFill>
                  <a:schemeClr val="bg1"/>
                </a:solidFill>
              </a:rPr>
              <a:t>에서 </a:t>
            </a:r>
            <a:r>
              <a:rPr lang="en-US" altLang="ko-KR" sz="2800" dirty="0" smtClean="0">
                <a:solidFill>
                  <a:schemeClr val="bg1"/>
                </a:solidFill>
              </a:rPr>
              <a:t>‘Excel </a:t>
            </a:r>
            <a:r>
              <a:rPr lang="ko-KR" altLang="en-US" sz="2800" dirty="0" smtClean="0">
                <a:solidFill>
                  <a:schemeClr val="bg1"/>
                </a:solidFill>
              </a:rPr>
              <a:t>서식 파일</a:t>
            </a:r>
            <a:r>
              <a:rPr lang="en-US" altLang="ko-KR" sz="2800" dirty="0" smtClean="0">
                <a:solidFill>
                  <a:schemeClr val="bg1"/>
                </a:solidFill>
              </a:rPr>
              <a:t>’</a:t>
            </a:r>
            <a:r>
              <a:rPr lang="ko-KR" altLang="en-US" sz="2800" dirty="0" smtClean="0">
                <a:solidFill>
                  <a:schemeClr val="bg1"/>
                </a:solidFill>
              </a:rPr>
              <a:t> 검색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‘</a:t>
            </a:r>
            <a:r>
              <a:rPr lang="ko-KR" altLang="en-US" sz="2800" dirty="0" smtClean="0">
                <a:solidFill>
                  <a:schemeClr val="bg1"/>
                </a:solidFill>
              </a:rPr>
              <a:t>기본 비즈니스 청구서</a:t>
            </a:r>
            <a:r>
              <a:rPr lang="en-US" altLang="ko-KR" sz="2800" dirty="0" smtClean="0">
                <a:solidFill>
                  <a:schemeClr val="bg1"/>
                </a:solidFill>
              </a:rPr>
              <a:t>’</a:t>
            </a:r>
            <a:r>
              <a:rPr lang="ko-KR" altLang="en-US" sz="2800" dirty="0" smtClean="0">
                <a:solidFill>
                  <a:schemeClr val="bg1"/>
                </a:solidFill>
              </a:rPr>
              <a:t> 클릭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‘</a:t>
            </a:r>
            <a:r>
              <a:rPr lang="ko-KR" altLang="en-US" sz="2800" dirty="0" smtClean="0">
                <a:solidFill>
                  <a:schemeClr val="bg1"/>
                </a:solidFill>
              </a:rPr>
              <a:t>다운로드</a:t>
            </a:r>
            <a:r>
              <a:rPr lang="en-US" altLang="ko-KR" sz="2800" dirty="0" smtClean="0">
                <a:solidFill>
                  <a:schemeClr val="bg1"/>
                </a:solidFill>
              </a:rPr>
              <a:t>’</a:t>
            </a:r>
            <a:r>
              <a:rPr lang="ko-KR" altLang="en-US" sz="2800" dirty="0" smtClean="0">
                <a:solidFill>
                  <a:schemeClr val="bg1"/>
                </a:solidFill>
              </a:rPr>
              <a:t> 클릭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449388"/>
            <a:ext cx="3068237" cy="49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" y="1690688"/>
            <a:ext cx="3719513" cy="47426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675" y="2359860"/>
            <a:ext cx="1847850" cy="2657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2731336"/>
            <a:ext cx="35147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43" y="1326053"/>
            <a:ext cx="8672513" cy="529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151187"/>
            <a:ext cx="2771775" cy="1257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909" y="1690688"/>
            <a:ext cx="7617679" cy="45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5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20" y="2166937"/>
            <a:ext cx="9253560" cy="34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데이터 바인딩</a:t>
            </a:r>
            <a:endParaRPr kumimoji="1" lang="ko-Kore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05" y="2780642"/>
            <a:ext cx="3281363" cy="32552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0" y="2780642"/>
            <a:ext cx="3338513" cy="3250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2" y="1690688"/>
            <a:ext cx="3762375" cy="9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1690688"/>
            <a:ext cx="5272089" cy="45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06" y="1690688"/>
            <a:ext cx="4624388" cy="47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2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90688"/>
            <a:ext cx="5076826" cy="46353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4" y="2458781"/>
            <a:ext cx="5848624" cy="33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448176" cy="47199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690688"/>
            <a:ext cx="4633912" cy="473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발표자 정보</a:t>
            </a:r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5C1ED3E-C3B5-4362-07C8-E91C92B024FF}"/>
              </a:ext>
            </a:extLst>
          </p:cNvPr>
          <p:cNvSpPr/>
          <p:nvPr/>
        </p:nvSpPr>
        <p:spPr>
          <a:xfrm>
            <a:off x="1115120" y="1427356"/>
            <a:ext cx="3646449" cy="498746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EFA368-DF97-B851-4285-30E959D120E0}"/>
              </a:ext>
            </a:extLst>
          </p:cNvPr>
          <p:cNvSpPr txBox="1"/>
          <p:nvPr/>
        </p:nvSpPr>
        <p:spPr>
          <a:xfrm>
            <a:off x="6096000" y="1719844"/>
            <a:ext cx="229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이상준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92F4A-2E8A-9AB9-3FF6-2BECDBB1DC72}"/>
              </a:ext>
            </a:extLst>
          </p:cNvPr>
          <p:cNvSpPr txBox="1"/>
          <p:nvPr/>
        </p:nvSpPr>
        <p:spPr>
          <a:xfrm>
            <a:off x="6096000" y="3297131"/>
            <a:ext cx="5176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bg1"/>
                </a:solidFill>
              </a:rPr>
              <a:t>.NET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bg1"/>
                </a:solidFill>
              </a:rPr>
              <a:t>.NET Dev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 err="1">
                <a:solidFill>
                  <a:schemeClr val="bg1"/>
                </a:solidFill>
              </a:rPr>
              <a:t>GrapeCityKorea</a:t>
            </a:r>
            <a:r>
              <a:rPr lang="en-US" altLang="ko-KR" sz="4000" dirty="0">
                <a:solidFill>
                  <a:schemeClr val="bg1"/>
                </a:solidFill>
              </a:rPr>
              <a:t> MVP</a:t>
            </a:r>
          </a:p>
        </p:txBody>
      </p:sp>
    </p:spTree>
    <p:extLst>
      <p:ext uri="{BB962C8B-B14F-4D97-AF65-F5344CB8AC3E}">
        <p14:creationId xmlns:p14="http://schemas.microsoft.com/office/powerpoint/2010/main" val="172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084" y="1428750"/>
            <a:ext cx="7719831" cy="49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810376" cy="4762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690" y="1690688"/>
            <a:ext cx="2732995" cy="1114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690" y="3257665"/>
            <a:ext cx="2732996" cy="9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4-3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PDF </a:t>
            </a:r>
            <a:r>
              <a:rPr kumimoji="1" lang="ko-KR" altLang="en-US" dirty="0" smtClean="0"/>
              <a:t>인쇄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31" y="1924049"/>
            <a:ext cx="10275937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5. Spread.NET Q&amp;A</a:t>
            </a:r>
            <a:endParaRPr kumimoji="1" lang="ko-Kore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21731" y="2795588"/>
            <a:ext cx="734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solidFill>
                  <a:schemeClr val="bg1"/>
                </a:solidFill>
              </a:rPr>
              <a:t>질문 받습니다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9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6. Spread.NET Tips</a:t>
            </a:r>
            <a:endParaRPr kumimoji="1" lang="ko-Kore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3412" y="2431703"/>
            <a:ext cx="10720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그레이프</a:t>
            </a:r>
            <a:r>
              <a:rPr lang="ko-KR" altLang="en-US" sz="2400" dirty="0" smtClean="0">
                <a:solidFill>
                  <a:schemeClr val="bg1"/>
                </a:solidFill>
              </a:rPr>
              <a:t> 시티 코리아 개발자 포럼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블로그 </a:t>
            </a:r>
            <a:r>
              <a:rPr lang="en-US" altLang="ko-KR" sz="2400" dirty="0" smtClean="0">
                <a:solidFill>
                  <a:schemeClr val="bg1"/>
                </a:solidFill>
              </a:rPr>
              <a:t>&amp; 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https://dev.grapecity.co.kr/bbs/board.php?bo_table=spread_net_bntips&amp;page=1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412" y="4245440"/>
            <a:ext cx="1084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그레이프시티</a:t>
            </a:r>
            <a:r>
              <a:rPr lang="ko-KR" altLang="en-US" sz="2400" dirty="0" smtClean="0">
                <a:solidFill>
                  <a:schemeClr val="bg1"/>
                </a:solidFill>
              </a:rPr>
              <a:t> 코리아 개발자 포럼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온라인 스터디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https://dev.grapecity.co.kr/bbs/board.php?bo_table=spread_net_o_study&amp;page=1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9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2700" y="2552700"/>
            <a:ext cx="6845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8800" dirty="0" smtClean="0">
                <a:solidFill>
                  <a:schemeClr val="bg1"/>
                </a:solidFill>
              </a:rPr>
              <a:t>!!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AECE2C6-1731-12B4-9829-456E27390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2476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7997648-24E5-71CC-6A27-330B609A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4A490F6-4F8E-1142-CA5A-55B5395584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7787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14A36AA-B21E-4A33-3DF3-49EC600FF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1094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F9873C5-0593-E172-56DC-9527C6DB20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559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Contents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6780-A780-6C17-E3D6-5B5112367AE3}"/>
              </a:ext>
            </a:extLst>
          </p:cNvPr>
          <p:cNvSpPr txBox="1"/>
          <p:nvPr/>
        </p:nvSpPr>
        <p:spPr>
          <a:xfrm>
            <a:off x="1218735" y="1462088"/>
            <a:ext cx="9754530" cy="4992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Windows Forms</a:t>
            </a:r>
            <a:r>
              <a:rPr lang="ko-KR" altLang="en-US" sz="3600" dirty="0">
                <a:solidFill>
                  <a:schemeClr val="bg1"/>
                </a:solidFill>
              </a:rPr>
              <a:t>에서 </a:t>
            </a:r>
            <a:r>
              <a:rPr lang="en-US" altLang="ko-KR" sz="3600" dirty="0">
                <a:solidFill>
                  <a:schemeClr val="bg1"/>
                </a:solidFill>
              </a:rPr>
              <a:t>Excel</a:t>
            </a:r>
            <a:r>
              <a:rPr lang="ko-KR" altLang="en-US" sz="3600" dirty="0">
                <a:solidFill>
                  <a:schemeClr val="bg1"/>
                </a:solidFill>
              </a:rPr>
              <a:t>을</a:t>
            </a:r>
            <a:r>
              <a:rPr lang="en-US" altLang="ko-KR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>
                <a:solidFill>
                  <a:schemeClr val="bg1"/>
                </a:solidFill>
              </a:rPr>
              <a:t>이용한다면</a:t>
            </a:r>
            <a:r>
              <a:rPr lang="en-US" altLang="ko-KR" sz="3600" dirty="0">
                <a:solidFill>
                  <a:schemeClr val="bg1"/>
                </a:solidFill>
              </a:rPr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ko-KR" altLang="en-US" sz="3600" dirty="0">
                <a:solidFill>
                  <a:schemeClr val="bg1"/>
                </a:solidFill>
              </a:rPr>
              <a:t>소개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ko-KR" altLang="en-US" sz="3600" dirty="0">
                <a:solidFill>
                  <a:schemeClr val="bg1"/>
                </a:solidFill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</a:rPr>
              <a:t>Concept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ko-KR" altLang="en-US" sz="3600" dirty="0">
                <a:solidFill>
                  <a:schemeClr val="bg1"/>
                </a:solidFill>
              </a:rPr>
              <a:t>실습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en-US" altLang="ko-KR" sz="3600" dirty="0" smtClean="0">
                <a:solidFill>
                  <a:schemeClr val="bg1"/>
                </a:solidFill>
              </a:rPr>
              <a:t>Q&amp;A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 smtClean="0">
                <a:solidFill>
                  <a:schemeClr val="bg1"/>
                </a:solidFill>
              </a:rPr>
              <a:t>Spread.NET Tips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7DE6C6A-B8E8-C751-8358-534109E8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49195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F972E43-6D44-A0E2-EA7D-0EAEA6C522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284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1. Windows Forms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Excel</a:t>
            </a:r>
            <a:r>
              <a:rPr kumimoji="1" lang="ko-KR" altLang="en-US" dirty="0"/>
              <a:t>을 이용한다면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2085B6-C27A-16B0-B338-CE2A2403A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63" y="3245109"/>
            <a:ext cx="3813901" cy="1325563"/>
          </a:xfrm>
          <a:prstGeom prst="rect">
            <a:avLst/>
          </a:prstGeom>
        </p:spPr>
      </p:pic>
      <p:pic>
        <p:nvPicPr>
          <p:cNvPr id="1026" name="Picture 2" descr="EPPlus Software · GitHub">
            <a:extLst>
              <a:ext uri="{FF2B5EF4-FFF2-40B4-BE49-F238E27FC236}">
                <a16:creationId xmlns:a16="http://schemas.microsoft.com/office/drawing/2014/main" id="{2D6B3003-E279-69BC-E94D-6F2B0EE46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728" y="1940979"/>
            <a:ext cx="1966912" cy="196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sedXML · GitHub">
            <a:extLst>
              <a:ext uri="{FF2B5EF4-FFF2-40B4-BE49-F238E27FC236}">
                <a16:creationId xmlns:a16="http://schemas.microsoft.com/office/drawing/2014/main" id="{1028CAC9-AB7D-29A3-ED3A-4B4A1846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29" y="411357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ffice 365 무료로 다운 받기 - 2023년 최신 버전">
            <a:extLst>
              <a:ext uri="{FF2B5EF4-FFF2-40B4-BE49-F238E27FC236}">
                <a16:creationId xmlns:a16="http://schemas.microsoft.com/office/drawing/2014/main" id="{222AD20F-60A5-8F34-A964-5892F3CC0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201" y="2443867"/>
            <a:ext cx="2196036" cy="14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십자형 9">
            <a:extLst>
              <a:ext uri="{FF2B5EF4-FFF2-40B4-BE49-F238E27FC236}">
                <a16:creationId xmlns:a16="http://schemas.microsoft.com/office/drawing/2014/main" id="{7F964BBB-4988-A8AA-791B-19208D30AE61}"/>
              </a:ext>
            </a:extLst>
          </p:cNvPr>
          <p:cNvSpPr/>
          <p:nvPr/>
        </p:nvSpPr>
        <p:spPr>
          <a:xfrm>
            <a:off x="5573470" y="3429000"/>
            <a:ext cx="823147" cy="819960"/>
          </a:xfrm>
          <a:prstGeom prst="plus">
            <a:avLst>
              <a:gd name="adj" fmla="val 3996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2. Spread.NET </a:t>
            </a:r>
            <a:r>
              <a:rPr kumimoji="1" lang="ko-KR" altLang="en-US" dirty="0"/>
              <a:t>소개</a:t>
            </a:r>
            <a:endParaRPr kumimoji="1" lang="ko-Kore-KR" altLang="en-US" dirty="0"/>
          </a:p>
        </p:txBody>
      </p:sp>
      <p:pic>
        <p:nvPicPr>
          <p:cNvPr id="2052" name="Picture 4" descr="NuGet Gallery | GrapeCity.Spread.WinForms 14.2.0">
            <a:extLst>
              <a:ext uri="{FF2B5EF4-FFF2-40B4-BE49-F238E27FC236}">
                <a16:creationId xmlns:a16="http://schemas.microsoft.com/office/drawing/2014/main" id="{CEB3591C-6CBC-8E34-56ED-002D6092E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26" y="1919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C15A4-FC09-A780-BAC2-C4A32F406482}"/>
              </a:ext>
            </a:extLst>
          </p:cNvPr>
          <p:cNvSpPr txBox="1"/>
          <p:nvPr/>
        </p:nvSpPr>
        <p:spPr>
          <a:xfrm>
            <a:off x="945571" y="4520249"/>
            <a:ext cx="4110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https://grapecity.co.kr/spreadstudio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5CA69E-BE0D-9882-60D7-C913EE6C8EF1}"/>
              </a:ext>
            </a:extLst>
          </p:cNvPr>
          <p:cNvSpPr txBox="1"/>
          <p:nvPr/>
        </p:nvSpPr>
        <p:spPr>
          <a:xfrm>
            <a:off x="5288280" y="1465927"/>
            <a:ext cx="6324600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High Performance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Data Import &amp; Export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 err="1">
                <a:solidFill>
                  <a:schemeClr val="bg1"/>
                </a:solidFill>
              </a:rPr>
              <a:t>Nuget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Custom .NET Object Cell Data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F07FBE-AF66-497F-DD67-E3E087B4CCCA}"/>
              </a:ext>
            </a:extLst>
          </p:cNvPr>
          <p:cNvSpPr txBox="1"/>
          <p:nvPr/>
        </p:nvSpPr>
        <p:spPr>
          <a:xfrm>
            <a:off x="838200" y="5824923"/>
            <a:ext cx="1077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Farpoint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정보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https://www.grapecity.com/blogs/what-happened-to-farpoint-spread</a:t>
            </a:r>
          </a:p>
        </p:txBody>
      </p:sp>
    </p:spTree>
    <p:extLst>
      <p:ext uri="{BB962C8B-B14F-4D97-AF65-F5344CB8AC3E}">
        <p14:creationId xmlns:p14="http://schemas.microsoft.com/office/powerpoint/2010/main" val="28945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2. Spread.NET </a:t>
            </a:r>
            <a:r>
              <a:rPr kumimoji="1" lang="ko-KR" altLang="en-US" dirty="0"/>
              <a:t>소개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4BE18-7C6D-F88D-CAB8-0D2F1BB9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8606"/>
            <a:ext cx="4043082" cy="44863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43C42E-D839-CF2B-BA4C-975F1F195574}"/>
              </a:ext>
            </a:extLst>
          </p:cNvPr>
          <p:cNvSpPr/>
          <p:nvPr/>
        </p:nvSpPr>
        <p:spPr>
          <a:xfrm>
            <a:off x="3617843" y="5367130"/>
            <a:ext cx="848140" cy="23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08CF59-B190-5C26-4B9A-72CC5799A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995" y="1838606"/>
            <a:ext cx="6244239" cy="43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3.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Concept</a:t>
            </a:r>
            <a:endParaRPr kumimoji="1" lang="ko-Kore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6250" y="1524000"/>
            <a:ext cx="11239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MS</a:t>
            </a:r>
            <a:r>
              <a:rPr lang="ko-KR" altLang="en-US" sz="2800" dirty="0" smtClean="0">
                <a:solidFill>
                  <a:schemeClr val="bg1"/>
                </a:solidFill>
              </a:rPr>
              <a:t>에서 공개한 비즈니스 청구서 </a:t>
            </a:r>
            <a:r>
              <a:rPr lang="en-US" altLang="ko-KR" sz="2800" dirty="0" smtClean="0">
                <a:solidFill>
                  <a:schemeClr val="bg1"/>
                </a:solidFill>
              </a:rPr>
              <a:t>Excel Template</a:t>
            </a:r>
            <a:r>
              <a:rPr lang="ko-KR" altLang="en-US" sz="2800" dirty="0" smtClean="0">
                <a:solidFill>
                  <a:schemeClr val="bg1"/>
                </a:solidFill>
              </a:rPr>
              <a:t>을 직접 만들어 보자</a:t>
            </a:r>
            <a:r>
              <a:rPr lang="en-US" altLang="ko-KR" sz="2800" dirty="0" smtClean="0">
                <a:solidFill>
                  <a:schemeClr val="bg1"/>
                </a:solidFill>
              </a:rPr>
              <a:t>!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</a:rPr>
              <a:t>그런데 </a:t>
            </a:r>
            <a:r>
              <a:rPr lang="en-US" altLang="ko-KR" sz="2800" dirty="0" smtClean="0">
                <a:solidFill>
                  <a:schemeClr val="bg1"/>
                </a:solidFill>
              </a:rPr>
              <a:t>Excel Sheet Cell</a:t>
            </a:r>
            <a:r>
              <a:rPr lang="ko-KR" altLang="en-US" sz="2800" dirty="0" smtClean="0">
                <a:solidFill>
                  <a:schemeClr val="bg1"/>
                </a:solidFill>
              </a:rPr>
              <a:t>에 </a:t>
            </a:r>
            <a:r>
              <a:rPr lang="en-US" altLang="ko-KR" sz="2800" dirty="0" smtClean="0">
                <a:solidFill>
                  <a:schemeClr val="bg1"/>
                </a:solidFill>
              </a:rPr>
              <a:t>C#</a:t>
            </a:r>
            <a:r>
              <a:rPr lang="ko-KR" altLang="en-US" sz="2800" dirty="0" smtClean="0">
                <a:solidFill>
                  <a:schemeClr val="bg1"/>
                </a:solidFill>
              </a:rPr>
              <a:t>의 값을 </a:t>
            </a:r>
            <a:r>
              <a:rPr lang="en-US" altLang="ko-KR" sz="2800" dirty="0" smtClean="0">
                <a:solidFill>
                  <a:schemeClr val="bg1"/>
                </a:solidFill>
              </a:rPr>
              <a:t>Binding </a:t>
            </a:r>
            <a:r>
              <a:rPr lang="ko-KR" altLang="en-US" sz="2800" dirty="0" smtClean="0">
                <a:solidFill>
                  <a:schemeClr val="bg1"/>
                </a:solidFill>
              </a:rPr>
              <a:t>할 수 있다면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</a:rPr>
              <a:t>견적서를 </a:t>
            </a:r>
            <a:r>
              <a:rPr lang="en-US" altLang="ko-KR" sz="2800" dirty="0" smtClean="0">
                <a:solidFill>
                  <a:schemeClr val="bg1"/>
                </a:solidFill>
              </a:rPr>
              <a:t>PDF</a:t>
            </a:r>
            <a:r>
              <a:rPr lang="ko-KR" altLang="en-US" sz="2800" dirty="0" smtClean="0">
                <a:solidFill>
                  <a:schemeClr val="bg1"/>
                </a:solidFill>
              </a:rPr>
              <a:t>로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인쇄</a:t>
            </a:r>
            <a:r>
              <a:rPr lang="en-US" altLang="ko-KR" sz="2800" dirty="0" smtClean="0">
                <a:solidFill>
                  <a:schemeClr val="bg1"/>
                </a:solidFill>
              </a:rPr>
              <a:t>!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46176" y="4329023"/>
            <a:ext cx="3885908" cy="2291795"/>
            <a:chOff x="1146176" y="4329023"/>
            <a:chExt cx="3885908" cy="2291795"/>
          </a:xfrm>
        </p:grpSpPr>
        <p:pic>
          <p:nvPicPr>
            <p:cNvPr id="1028" name="Picture 4" descr="엑셀 차트를 잘 만드는 비법! 차트 만들기 5단계 공식 - 오빠두엑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176" y="4329023"/>
              <a:ext cx="3885908" cy="1922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46176" y="6251486"/>
              <a:ext cx="3885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출처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오빠두엑셀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95999" y="4329023"/>
            <a:ext cx="4556390" cy="2291795"/>
            <a:chOff x="6095999" y="4329023"/>
            <a:chExt cx="4556390" cy="22917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329023"/>
              <a:ext cx="4556389" cy="192246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95999" y="6251486"/>
              <a:ext cx="4556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출처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: Guru99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7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2937" y="3071811"/>
            <a:ext cx="11215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https://github.com/christian289/dotnetconf2301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1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331" y="1484978"/>
            <a:ext cx="8415338" cy="51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2355</Words>
  <Application>Microsoft Office PowerPoint</Application>
  <PresentationFormat>와이드스크린</PresentationFormat>
  <Paragraphs>411</Paragraphs>
  <Slides>31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Calibri</vt:lpstr>
      <vt:lpstr>Open Sans Light</vt:lpstr>
      <vt:lpstr>NANUMGOTHIC EXTRABOLD</vt:lpstr>
      <vt:lpstr>맑은 고딕</vt:lpstr>
      <vt:lpstr>Arial</vt:lpstr>
      <vt:lpstr>NanumGothic</vt:lpstr>
      <vt:lpstr>Open Sans</vt:lpstr>
      <vt:lpstr>Office Theme</vt:lpstr>
      <vt:lpstr>2_Office Theme</vt:lpstr>
      <vt:lpstr>1_Office Theme</vt:lpstr>
      <vt:lpstr>3_Office Theme</vt:lpstr>
      <vt:lpstr>PowerPoint 프레젠테이션</vt:lpstr>
      <vt:lpstr>발표자 정보</vt:lpstr>
      <vt:lpstr>Contents</vt:lpstr>
      <vt:lpstr>1. Windows Forms에서 Excel을 이용한다면?</vt:lpstr>
      <vt:lpstr>2. Spread.NET 소개</vt:lpstr>
      <vt:lpstr>2. Spread.NET 소개</vt:lpstr>
      <vt:lpstr>3. Spread.NET 실습 Concept</vt:lpstr>
      <vt:lpstr>PowerPoint 프레젠테이션</vt:lpstr>
      <vt:lpstr>4-1 Spread.NET 실습 – 스프레드 디자이너 사용해보기</vt:lpstr>
      <vt:lpstr>4-1 Spread.NET 실습 – 스프레드 디자이너 사용해보기</vt:lpstr>
      <vt:lpstr>4-1 Spread.NET 실습 – 스프레드 디자이너 사용해보기</vt:lpstr>
      <vt:lpstr>4-1 Spread.NET 실습 – 스프레드 디자이너 사용해보기</vt:lpstr>
      <vt:lpstr>4-1 Spread.NET 실습 – 스프레드 디자이너 사용해보기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4-3 Spread.NET 실습 – PDF 인쇄</vt:lpstr>
      <vt:lpstr>5. Spread.NET Q&amp;A</vt:lpstr>
      <vt:lpstr>6. Spread.NET Tips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이상준</cp:lastModifiedBy>
  <cp:revision>70</cp:revision>
  <dcterms:created xsi:type="dcterms:W3CDTF">2022-10-11T15:09:05Z</dcterms:created>
  <dcterms:modified xsi:type="dcterms:W3CDTF">2023-01-18T12:54:04Z</dcterms:modified>
</cp:coreProperties>
</file>